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730" r:id="rId3"/>
  </p:sldMasterIdLst>
  <p:notesMasterIdLst>
    <p:notesMasterId r:id="rId15"/>
  </p:notesMasterIdLst>
  <p:sldIdLst>
    <p:sldId id="257" r:id="rId4"/>
    <p:sldId id="272" r:id="rId5"/>
    <p:sldId id="273" r:id="rId6"/>
    <p:sldId id="269" r:id="rId7"/>
    <p:sldId id="270" r:id="rId8"/>
    <p:sldId id="258" r:id="rId9"/>
    <p:sldId id="271" r:id="rId10"/>
    <p:sldId id="274" r:id="rId11"/>
    <p:sldId id="264" r:id="rId12"/>
    <p:sldId id="268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AE91F-CF5E-4B83-91A2-CEFBF01FFEF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38D23-46EA-4898-9B92-35976A064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538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slide deck is to be provide an overview</a:t>
            </a:r>
            <a:r>
              <a:rPr lang="en-GB" baseline="0" dirty="0"/>
              <a:t> of the VCSE Leadership Group and its work areas.</a:t>
            </a:r>
          </a:p>
          <a:p>
            <a:endParaRPr lang="en-GB" baseline="0" dirty="0"/>
          </a:p>
          <a:p>
            <a:r>
              <a:rPr lang="en-GB" baseline="0" dirty="0"/>
              <a:t>The slides are designed for people to use the relevant slides when discussing the VCSE Leadership Programme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2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slide deck is to be provide an overview</a:t>
            </a:r>
            <a:r>
              <a:rPr lang="en-GB" baseline="0" dirty="0"/>
              <a:t> of the VCSE Leadership Group and its work areas.</a:t>
            </a:r>
          </a:p>
          <a:p>
            <a:endParaRPr lang="en-GB" baseline="0" dirty="0"/>
          </a:p>
          <a:p>
            <a:r>
              <a:rPr lang="en-GB" baseline="0" dirty="0"/>
              <a:t>The slides are designed for people to use the relevant slides when discussing the VCSE Leadership Programme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711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Taken directly from VCSE Leadership Group Terms of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87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1F5B0-E188-4E94-932B-3B20EC77FFFB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35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Taken directly from VCSE Leadership Group Terms of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48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have been taken / written from a number of conversations</a:t>
            </a:r>
            <a:r>
              <a:rPr lang="en-GB" baseline="0" dirty="0"/>
              <a:t> and document such as NHSEI outcomes and NCVO plan following facilitated workshop.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07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7425" y="1373188"/>
            <a:ext cx="4943475" cy="37068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13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GS</a:t>
            </a:r>
          </a:p>
          <a:p>
            <a:endParaRPr lang="en-GB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33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have been taken / written from a number of conversations</a:t>
            </a:r>
            <a:r>
              <a:rPr lang="en-GB" baseline="0" dirty="0"/>
              <a:t> and document such as NHSEI outcomes and NCVO plan following facilitated workshop.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475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have been taken / written from a number of conversations</a:t>
            </a:r>
            <a:r>
              <a:rPr lang="en-GB" baseline="0" dirty="0"/>
              <a:t> and document such as NHSEI outcomes and NCVO plan following facilitated workshop.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CC20D-FAED-4336-A666-B8F23934769E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70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1051"/>
            <a:ext cx="7772400" cy="1005840"/>
          </a:xfrm>
        </p:spPr>
        <p:txBody>
          <a:bodyPr anchor="t" anchorCtr="0"/>
          <a:lstStyle>
            <a:lvl1pPr algn="l">
              <a:defRPr sz="600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000" y="3717032"/>
            <a:ext cx="6858000" cy="538888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7C7C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878632"/>
            <a:ext cx="9144000" cy="9793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2" y="4899263"/>
            <a:ext cx="9067523" cy="195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9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15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161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84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23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1051"/>
            <a:ext cx="7772400" cy="1005840"/>
          </a:xfrm>
        </p:spPr>
        <p:txBody>
          <a:bodyPr anchor="t" anchorCtr="0"/>
          <a:lstStyle>
            <a:lvl1pPr algn="l">
              <a:defRPr sz="600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000" y="3717032"/>
            <a:ext cx="6858000" cy="538888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7C7C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878632"/>
            <a:ext cx="9144000" cy="9793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1" y="4899261"/>
            <a:ext cx="9067523" cy="195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85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B6A-255C-4125-B0ED-74D8E4AE375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6A0F-1471-4374-8111-EDBF174691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05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87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631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7C7C7C"/>
                </a:solidFill>
              </a:defRPr>
            </a:lvl2pPr>
            <a:lvl3pPr>
              <a:defRPr>
                <a:solidFill>
                  <a:srgbClr val="7C7C7C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789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4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36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B6A-255C-4125-B0ED-74D8E4AE375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6A0F-1471-4374-8111-EDBF174691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07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6466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726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791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275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69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9518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9046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6105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1051"/>
            <a:ext cx="7772400" cy="1005840"/>
          </a:xfrm>
        </p:spPr>
        <p:txBody>
          <a:bodyPr anchor="t" anchorCtr="0"/>
          <a:lstStyle>
            <a:lvl1pPr algn="l">
              <a:defRPr sz="600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000" y="3717032"/>
            <a:ext cx="6858000" cy="538888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7C7C7C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878632"/>
            <a:ext cx="9144000" cy="9793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4" y="4899267"/>
            <a:ext cx="9067523" cy="195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497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B6A-255C-4125-B0ED-74D8E4AE375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6A0F-1471-4374-8111-EDBF174691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11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910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6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3246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7C7C7C"/>
                </a:solidFill>
              </a:defRPr>
            </a:lvl2pPr>
            <a:lvl3pPr>
              <a:defRPr>
                <a:solidFill>
                  <a:srgbClr val="7C7C7C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32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5622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287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8757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496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1579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58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732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0971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66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7C7C7C"/>
                </a:solidFill>
              </a:defRPr>
            </a:lvl2pPr>
            <a:lvl3pPr>
              <a:defRPr>
                <a:solidFill>
                  <a:srgbClr val="7C7C7C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97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8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>
                <a:solidFill>
                  <a:srgbClr val="7C7C7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51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27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1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7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07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7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05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89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6EE8A-1150-4F66-8305-FBD329398EA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13/05/2021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10447-274F-4A74-8F43-53EA91DBE5C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911"/>
            <a:ext cx="9144000" cy="6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2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Gary.Sainty@NHS.n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z4FFE2y8P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406"/>
            <a:ext cx="7772400" cy="2770848"/>
          </a:xfrm>
        </p:spPr>
        <p:txBody>
          <a:bodyPr>
            <a:noAutofit/>
          </a:bodyPr>
          <a:lstStyle/>
          <a:p>
            <a:pPr algn="ctr"/>
            <a:r>
              <a:rPr lang="en-GB" sz="4400" dirty="0">
                <a:solidFill>
                  <a:schemeClr val="tx2"/>
                </a:solidFill>
              </a:rPr>
              <a:t>Humber, Coast and Vale Health and Care Partnership</a:t>
            </a:r>
            <a:br>
              <a:rPr lang="en-GB" sz="4400" dirty="0">
                <a:solidFill>
                  <a:schemeClr val="tx2"/>
                </a:solidFill>
              </a:rPr>
            </a:br>
            <a:r>
              <a:rPr lang="en-GB" sz="4400" dirty="0">
                <a:solidFill>
                  <a:schemeClr val="tx2"/>
                </a:solidFill>
              </a:rPr>
              <a:t/>
            </a:r>
            <a:br>
              <a:rPr lang="en-GB" sz="4400" dirty="0">
                <a:solidFill>
                  <a:schemeClr val="tx2"/>
                </a:solidFill>
              </a:rPr>
            </a:br>
            <a:r>
              <a:rPr lang="en-GB" sz="4400" dirty="0">
                <a:solidFill>
                  <a:schemeClr val="tx2"/>
                </a:solidFill>
              </a:rPr>
              <a:t>VCSE Leadership Programme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2956" y="3757613"/>
            <a:ext cx="755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</a:rPr>
              <a:t>Gary Sainty – VCSE Programme Director</a:t>
            </a:r>
            <a:endParaRPr lang="en-GB" sz="3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0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E0EE-1E17-416C-B6BE-DB79A64B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Moving Forward 2021/22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48962"/>
            <a:ext cx="8229600" cy="2279342"/>
          </a:xfrm>
        </p:spPr>
        <p:txBody>
          <a:bodyPr>
            <a:noAutofit/>
          </a:bodyPr>
          <a:lstStyle/>
          <a:p>
            <a:r>
              <a:rPr lang="en-GB" sz="2200" dirty="0" smtClean="0"/>
              <a:t>Develop VCSE strategic plan to include:</a:t>
            </a:r>
          </a:p>
          <a:p>
            <a:pPr lvl="1"/>
            <a:r>
              <a:rPr lang="en-GB" sz="1800" dirty="0" smtClean="0"/>
              <a:t>‘</a:t>
            </a:r>
            <a:r>
              <a:rPr lang="en-GB" sz="2200" dirty="0" smtClean="0"/>
              <a:t>Waiting Well’ cardiology pilot</a:t>
            </a:r>
          </a:p>
          <a:p>
            <a:pPr lvl="1"/>
            <a:r>
              <a:rPr lang="en-GB" sz="2200" dirty="0" smtClean="0"/>
              <a:t>Green Social Prescribing</a:t>
            </a:r>
          </a:p>
          <a:p>
            <a:pPr marL="457200" lvl="1" indent="0">
              <a:buNone/>
            </a:pPr>
            <a:endParaRPr lang="en-GB" sz="800" dirty="0" smtClean="0"/>
          </a:p>
          <a:p>
            <a:pPr lvl="1"/>
            <a:r>
              <a:rPr lang="en-GB" sz="2200" dirty="0" smtClean="0"/>
              <a:t>Social prescribing network</a:t>
            </a:r>
          </a:p>
          <a:p>
            <a:pPr lvl="1"/>
            <a:r>
              <a:rPr lang="en-GB" sz="2200" dirty="0" smtClean="0"/>
              <a:t>Communications – </a:t>
            </a:r>
            <a:r>
              <a:rPr lang="en-GB" sz="2200" dirty="0" smtClean="0"/>
              <a:t>awareness / </a:t>
            </a:r>
            <a:r>
              <a:rPr lang="en-GB" sz="2200" dirty="0" smtClean="0"/>
              <a:t>visibility</a:t>
            </a:r>
          </a:p>
          <a:p>
            <a:pPr marL="457200" lvl="1" indent="0">
              <a:buNone/>
            </a:pPr>
            <a:endParaRPr lang="en-GB" sz="800" dirty="0" smtClean="0"/>
          </a:p>
          <a:p>
            <a:pPr lvl="1"/>
            <a:r>
              <a:rPr lang="en-GB" sz="2200" dirty="0" smtClean="0"/>
              <a:t>Workforce</a:t>
            </a:r>
          </a:p>
          <a:p>
            <a:pPr lvl="1"/>
            <a:r>
              <a:rPr lang="en-GB" sz="2200" dirty="0" smtClean="0"/>
              <a:t>BAME </a:t>
            </a:r>
            <a:r>
              <a:rPr lang="en-GB" sz="2200" dirty="0"/>
              <a:t>community </a:t>
            </a:r>
            <a:r>
              <a:rPr lang="en-GB" sz="2200" dirty="0" smtClean="0"/>
              <a:t>leadership</a:t>
            </a:r>
          </a:p>
          <a:p>
            <a:pPr marL="457200" lvl="1" indent="0">
              <a:buNone/>
            </a:pPr>
            <a:endParaRPr lang="en-GB" sz="800" dirty="0" smtClean="0"/>
          </a:p>
          <a:p>
            <a:pPr lvl="1"/>
            <a:r>
              <a:rPr lang="en-GB" sz="2200" dirty="0" smtClean="0"/>
              <a:t>Working through thematic and geographical networks</a:t>
            </a:r>
          </a:p>
          <a:p>
            <a:pPr lvl="1"/>
            <a:r>
              <a:rPr lang="en-GB" sz="2200" dirty="0" smtClean="0"/>
              <a:t>Shifting focus to place and neighbourhood</a:t>
            </a:r>
          </a:p>
          <a:p>
            <a:pPr lvl="1"/>
            <a:r>
              <a:rPr lang="en-GB" sz="2200" dirty="0" smtClean="0"/>
              <a:t>Further integration with ICS priorities</a:t>
            </a:r>
          </a:p>
        </p:txBody>
      </p:sp>
    </p:spTree>
    <p:extLst>
      <p:ext uri="{BB962C8B-B14F-4D97-AF65-F5344CB8AC3E}">
        <p14:creationId xmlns:p14="http://schemas.microsoft.com/office/powerpoint/2010/main" val="125982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406"/>
            <a:ext cx="7772400" cy="1935932"/>
          </a:xfrm>
        </p:spPr>
        <p:txBody>
          <a:bodyPr>
            <a:noAutofit/>
          </a:bodyPr>
          <a:lstStyle/>
          <a:p>
            <a:pPr algn="ctr"/>
            <a:r>
              <a:rPr lang="en-GB" sz="4400" dirty="0">
                <a:solidFill>
                  <a:schemeClr val="tx2"/>
                </a:solidFill>
              </a:rPr>
              <a:t/>
            </a:r>
            <a:br>
              <a:rPr lang="en-GB" sz="4400" dirty="0">
                <a:solidFill>
                  <a:schemeClr val="tx2"/>
                </a:solidFill>
              </a:rPr>
            </a:br>
            <a:r>
              <a:rPr lang="en-GB" sz="4400" dirty="0">
                <a:solidFill>
                  <a:schemeClr val="tx2"/>
                </a:solidFill>
              </a:rPr>
              <a:t>VCSE Leadership Programme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2956" y="2370338"/>
            <a:ext cx="75580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prstClr val="white">
                    <a:lumMod val="50000"/>
                  </a:prstClr>
                </a:solidFill>
              </a:rPr>
              <a:t>Gary Sainty – VCSE Programme </a:t>
            </a:r>
            <a:r>
              <a:rPr lang="en-GB" sz="3600" dirty="0" smtClean="0">
                <a:solidFill>
                  <a:prstClr val="white">
                    <a:lumMod val="50000"/>
                  </a:prstClr>
                </a:solidFill>
              </a:rPr>
              <a:t>Director</a:t>
            </a:r>
          </a:p>
          <a:p>
            <a:endParaRPr lang="en-GB" sz="3600" dirty="0">
              <a:solidFill>
                <a:prstClr val="white">
                  <a:lumMod val="50000"/>
                </a:prstClr>
              </a:solidFill>
            </a:endParaRPr>
          </a:p>
          <a:p>
            <a:r>
              <a:rPr lang="en-GB" sz="2800" dirty="0" smtClean="0">
                <a:solidFill>
                  <a:prstClr val="white">
                    <a:lumMod val="50000"/>
                  </a:prstClr>
                </a:solidFill>
                <a:hlinkClick r:id="rId3"/>
              </a:rPr>
              <a:t>Gary.Sainty@NHS.net</a:t>
            </a:r>
            <a:r>
              <a:rPr lang="en-GB" sz="2800" dirty="0" smtClean="0">
                <a:solidFill>
                  <a:prstClr val="white">
                    <a:lumMod val="50000"/>
                  </a:prstClr>
                </a:solidFill>
              </a:rPr>
              <a:t> </a:t>
            </a:r>
            <a:endParaRPr lang="en-GB" sz="36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3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E0EE-1E17-416C-B6BE-DB79A64B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What is an ICS?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847" y="1417638"/>
            <a:ext cx="74128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/>
              <a:t>Integrated care is about giving people the support they need, joined up across local councils, the NHS and other partners.</a:t>
            </a:r>
          </a:p>
          <a:p>
            <a:endParaRPr lang="en-GB" sz="2200" dirty="0"/>
          </a:p>
          <a:p>
            <a:r>
              <a:rPr lang="en-GB" sz="2200" dirty="0"/>
              <a:t>Integrated Care Systems - </a:t>
            </a:r>
            <a:r>
              <a:rPr lang="en-GB" sz="2200" dirty="0">
                <a:hlinkClick r:id="rId3"/>
              </a:rPr>
              <a:t>https://youtu.be/mz4FFE2y8PM</a:t>
            </a: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 smtClean="0"/>
              <a:t>New partnerships  between the organisations that meet health and care needs across an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 smtClean="0"/>
              <a:t>Coordinated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 smtClean="0"/>
              <a:t>Improve population health and reduce health inequalities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 smtClean="0"/>
              <a:t>Part of the NHS Long Term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 smtClean="0"/>
              <a:t>Partnership working between voluntary sector, local government and the NHS is crucial to improving care for people and communities</a:t>
            </a:r>
          </a:p>
        </p:txBody>
      </p:sp>
    </p:spTree>
    <p:extLst>
      <p:ext uri="{BB962C8B-B14F-4D97-AF65-F5344CB8AC3E}">
        <p14:creationId xmlns:p14="http://schemas.microsoft.com/office/powerpoint/2010/main" val="101384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303F72-8483-4579-B4B2-225F69D3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Legislative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4C5E40-6A6A-41DD-A556-72F0F9C12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037118"/>
          </a:xfrm>
        </p:spPr>
        <p:txBody>
          <a:bodyPr>
            <a:normAutofit/>
          </a:bodyPr>
          <a:lstStyle/>
          <a:p>
            <a:r>
              <a:rPr lang="en-GB" sz="2400" dirty="0"/>
              <a:t>Draft White Paper – </a:t>
            </a:r>
            <a:r>
              <a:rPr lang="en-GB" sz="2400" i="1" dirty="0"/>
              <a:t>Next Steps for Integrated Care Systems</a:t>
            </a:r>
          </a:p>
          <a:p>
            <a:r>
              <a:rPr lang="en-GB" sz="2400" dirty="0"/>
              <a:t>Integrated Care Systems to become statutory bodies as of 1 April 2022</a:t>
            </a:r>
          </a:p>
          <a:p>
            <a:r>
              <a:rPr lang="en-GB" sz="2400" dirty="0"/>
              <a:t>Abolition of Clinical Commissioning Groups</a:t>
            </a:r>
          </a:p>
          <a:p>
            <a:r>
              <a:rPr lang="en-GB" sz="2400" dirty="0"/>
              <a:t>Integrated partnership between commissioners and providers</a:t>
            </a:r>
          </a:p>
          <a:p>
            <a:r>
              <a:rPr lang="en-GB" sz="2400" dirty="0"/>
              <a:t>Relaxation of current NHS procurement legislation</a:t>
            </a:r>
          </a:p>
          <a:p>
            <a:r>
              <a:rPr lang="en-GB" sz="2400" dirty="0"/>
              <a:t>System, place and neighbourhood arrangements</a:t>
            </a:r>
          </a:p>
          <a:p>
            <a:r>
              <a:rPr lang="en-GB" sz="2400" dirty="0"/>
              <a:t>Legislation anticipated summer 2021; shadow arrangements in place by late autumn 2021</a:t>
            </a:r>
          </a:p>
        </p:txBody>
      </p:sp>
    </p:spTree>
    <p:extLst>
      <p:ext uri="{BB962C8B-B14F-4D97-AF65-F5344CB8AC3E}">
        <p14:creationId xmlns:p14="http://schemas.microsoft.com/office/powerpoint/2010/main" val="346952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863" y="188640"/>
            <a:ext cx="8169727" cy="9411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Humber</a:t>
            </a:r>
            <a:r>
              <a:rPr lang="en-GB" sz="4000" dirty="0">
                <a:solidFill>
                  <a:schemeClr val="tx2"/>
                </a:solidFill>
              </a:rPr>
              <a:t>, Coast and Vale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-401293" y="1192398"/>
            <a:ext cx="9857519" cy="5473288"/>
            <a:chOff x="-401293" y="1192396"/>
            <a:chExt cx="9857518" cy="5473289"/>
          </a:xfrm>
        </p:grpSpPr>
        <p:sp>
          <p:nvSpPr>
            <p:cNvPr id="3" name="TextBox 2"/>
            <p:cNvSpPr txBox="1"/>
            <p:nvPr/>
          </p:nvSpPr>
          <p:spPr>
            <a:xfrm>
              <a:off x="6603299" y="1192396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rgbClr val="4F81BD">
                      <a:lumMod val="50000"/>
                    </a:srgbClr>
                  </a:solidFill>
                </a:rPr>
                <a:t>1.7 million people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-185269" y="1268760"/>
              <a:ext cx="238100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4 acute hospital trusts</a:t>
              </a:r>
            </a:p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(operating across </a:t>
              </a:r>
            </a:p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9 sites)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-401293" y="2420888"/>
              <a:ext cx="23810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3 mental health </a:t>
              </a:r>
            </a:p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trusts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09766" y="5216462"/>
              <a:ext cx="24799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6 clinical commissioning groups (CCGs)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86703" y="5940570"/>
              <a:ext cx="20623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6 local authorities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407918" y="3492296"/>
              <a:ext cx="18720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450 care </a:t>
              </a:r>
            </a:p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homes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17129" y="4200182"/>
              <a:ext cx="25390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140 home care </a:t>
              </a:r>
            </a:p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companies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7504" y="3204264"/>
              <a:ext cx="21941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4 community / not for profit providers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-29322" y="4068362"/>
              <a:ext cx="23259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34 Primary Care Networks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40152" y="6080910"/>
              <a:ext cx="28361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1000s of voluntary and community sector organisations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1142" y="4784956"/>
              <a:ext cx="21941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2 ambulance trusts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43779" y="1775693"/>
              <a:ext cx="24391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4F81BD">
                      <a:lumMod val="50000"/>
                    </a:srgbClr>
                  </a:solidFill>
                </a:rPr>
                <a:t>Circa 50,000 staff </a:t>
              </a:r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across health and adult social care</a:t>
              </a:r>
              <a:endParaRPr lang="en-GB" dirty="0">
                <a:solidFill>
                  <a:srgbClr val="4F81BD">
                    <a:lumMod val="50000"/>
                  </a:srgb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90399" y="2674612"/>
              <a:ext cx="24896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4F81BD">
                      <a:lumMod val="50000"/>
                    </a:srgbClr>
                  </a:solidFill>
                </a:rPr>
                <a:t>Total budget of </a:t>
              </a:r>
            </a:p>
            <a:p>
              <a:pPr algn="ctr"/>
              <a:r>
                <a:rPr lang="en-GB" b="1" dirty="0">
                  <a:solidFill>
                    <a:srgbClr val="4F81BD">
                      <a:lumMod val="50000"/>
                    </a:srgbClr>
                  </a:solidFill>
                </a:rPr>
                <a:t>approx. £3.5bn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71901" y="5034662"/>
              <a:ext cx="18720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4F81BD">
                      <a:lumMod val="50000"/>
                    </a:srgbClr>
                  </a:solidFill>
                </a:rPr>
                <a:t>7 hospices</a:t>
              </a:r>
            </a:p>
          </p:txBody>
        </p:sp>
      </p:grp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810" y="1192397"/>
            <a:ext cx="6735155" cy="4913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891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E0EE-1E17-416C-B6BE-DB79A64B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chemeClr val="tx2"/>
                </a:solidFill>
              </a:rPr>
              <a:t>VCSE Programme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vision…</a:t>
            </a:r>
          </a:p>
          <a:p>
            <a:pPr marL="0" indent="0">
              <a:buNone/>
            </a:pPr>
            <a:r>
              <a:rPr lang="en-GB" dirty="0"/>
              <a:t>‘to </a:t>
            </a:r>
            <a:r>
              <a:rPr lang="en-GB" b="1" dirty="0"/>
              <a:t>influence</a:t>
            </a:r>
            <a:r>
              <a:rPr lang="en-GB" dirty="0"/>
              <a:t> and facilitate greater </a:t>
            </a:r>
            <a:r>
              <a:rPr lang="en-GB" b="1" dirty="0"/>
              <a:t>collaboration</a:t>
            </a:r>
            <a:r>
              <a:rPr lang="en-GB" dirty="0"/>
              <a:t> between the Humber, Coast and Vale Health and Care Partnership and the Voluntary, Community and Social Enterprise Sector, </a:t>
            </a:r>
            <a:r>
              <a:rPr lang="en-GB" b="1" dirty="0"/>
              <a:t>enhancing</a:t>
            </a:r>
            <a:r>
              <a:rPr lang="en-GB" dirty="0"/>
              <a:t> the role of the VCSE sector in the delivery of the </a:t>
            </a:r>
            <a:r>
              <a:rPr lang="en-GB" b="1" dirty="0"/>
              <a:t>transformation</a:t>
            </a:r>
            <a:r>
              <a:rPr lang="en-GB" dirty="0"/>
              <a:t> of health and wellbeing and cementing their role as a </a:t>
            </a:r>
            <a:r>
              <a:rPr lang="en-GB" b="1" dirty="0"/>
              <a:t>key strategic partner</a:t>
            </a:r>
            <a:r>
              <a:rPr lang="en-GB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69352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E0EE-1E17-416C-B6BE-DB79A64B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chemeClr val="tx2"/>
                </a:solidFill>
              </a:rPr>
              <a:t>VCSE Programme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The VCSE is represented, has a voice and influences  system transformation and the design of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Greater investment into the VCSE for health service delivery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Deeper understanding of the relationship between system, place and neighbourhood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VCSE and statutory sector organisations have better relationships built on trust and respect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System, place and neighbourhood levels communicate, inform and influence one another effectively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Design of the health and care system is informed by the changing needs of the population and health inequalities are reduced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greater connection to people and their needs are put at the heart of what we do</a:t>
            </a:r>
          </a:p>
        </p:txBody>
      </p:sp>
    </p:spTree>
    <p:extLst>
      <p:ext uri="{BB962C8B-B14F-4D97-AF65-F5344CB8AC3E}">
        <p14:creationId xmlns:p14="http://schemas.microsoft.com/office/powerpoint/2010/main" val="28098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VCSE Programme Connectivity</a:t>
            </a:r>
            <a:endParaRPr lang="en-GB" sz="4000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247" y="1493326"/>
            <a:ext cx="3600056" cy="7766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640146" y="2248948"/>
            <a:ext cx="2070260" cy="588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VCSE Leadership Group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96000" y="3160863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East Riding of Yorkshire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96000" y="3867979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Kingston upon Hull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236000" y="3866400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North East Lincolnshire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66000" y="3866400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North Lincolnshire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66000" y="3160800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Vale of York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36000" y="3162039"/>
            <a:ext cx="1130400" cy="65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dirty="0">
                <a:solidFill>
                  <a:prstClr val="white"/>
                </a:solidFill>
              </a:rPr>
              <a:t>North Yorkshire</a:t>
            </a:r>
            <a:endParaRPr lang="en-GB" sz="1000" dirty="0">
              <a:solidFill>
                <a:prstClr val="white"/>
              </a:solidFill>
            </a:endParaRPr>
          </a:p>
        </p:txBody>
      </p:sp>
      <p:sp>
        <p:nvSpPr>
          <p:cNvPr id="1080" name="Rounded Rectangle 1079"/>
          <p:cNvSpPr/>
          <p:nvPr/>
        </p:nvSpPr>
        <p:spPr>
          <a:xfrm>
            <a:off x="1907710" y="1332911"/>
            <a:ext cx="6552727" cy="173022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lang="en-GB" sz="1200" dirty="0">
                <a:solidFill>
                  <a:srgbClr val="004A9B"/>
                </a:solidFill>
              </a:rPr>
              <a:t>SYSTEM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2181534" y="2962551"/>
            <a:ext cx="6552727" cy="173022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endParaRPr lang="en-GB" sz="1200" dirty="0">
              <a:solidFill>
                <a:srgbClr val="004A9B"/>
              </a:solidFill>
            </a:endParaRPr>
          </a:p>
          <a:p>
            <a:r>
              <a:rPr lang="en-GB" sz="1200" dirty="0">
                <a:solidFill>
                  <a:srgbClr val="004A9B"/>
                </a:solidFill>
              </a:rPr>
              <a:t>PLACE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2455358" y="4594151"/>
            <a:ext cx="6552727" cy="173022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endParaRPr lang="en-GB" sz="1200" dirty="0">
              <a:solidFill>
                <a:srgbClr val="004A9B"/>
              </a:solidFill>
            </a:endParaRPr>
          </a:p>
          <a:p>
            <a:r>
              <a:rPr lang="en-GB" sz="1200" dirty="0">
                <a:solidFill>
                  <a:srgbClr val="004A9B"/>
                </a:solidFill>
              </a:rPr>
              <a:t>NEIGHBOURHOOD</a:t>
            </a:r>
          </a:p>
        </p:txBody>
      </p:sp>
      <p:sp>
        <p:nvSpPr>
          <p:cNvPr id="77" name="Up-Down Arrow 76"/>
          <p:cNvSpPr/>
          <p:nvPr/>
        </p:nvSpPr>
        <p:spPr>
          <a:xfrm>
            <a:off x="457200" y="1628800"/>
            <a:ext cx="1090464" cy="417646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5659784" y="4887368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6319805" y="4824955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5002377" y="5056331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5010809" y="5435275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5644891" y="5651236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6315737" y="5826437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6986585" y="5651236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6974293" y="4883971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7640429" y="5430425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7646941" y="5053005"/>
            <a:ext cx="579813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749882" y="5207500"/>
            <a:ext cx="17620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004A9B"/>
                </a:solidFill>
              </a:rPr>
              <a:t>Community Organisations / PCN’s / People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186873" y="1919965"/>
            <a:ext cx="25344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004A9B"/>
                </a:solidFill>
              </a:rPr>
              <a:t>VCSE connected at a system level through the leadership group and the various HCV programmes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496394" y="3570696"/>
            <a:ext cx="243643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004A9B"/>
                </a:solidFill>
              </a:rPr>
              <a:t>At ‘place’, networks and connections exist that are linked to the system via the place leads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700410" y="5234202"/>
            <a:ext cx="243643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004A9B"/>
                </a:solidFill>
              </a:rPr>
              <a:t>At a local level the people and the communities make up the area that need to connect through their ‘place’</a:t>
            </a:r>
          </a:p>
        </p:txBody>
      </p:sp>
    </p:spTree>
    <p:extLst>
      <p:ext uri="{BB962C8B-B14F-4D97-AF65-F5344CB8AC3E}">
        <p14:creationId xmlns:p14="http://schemas.microsoft.com/office/powerpoint/2010/main" val="6711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9A6D3EB-A507-4F2D-85CF-BDB833543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5400" b="1" dirty="0"/>
              <a:t>Six Places. One Sector</a:t>
            </a:r>
          </a:p>
        </p:txBody>
      </p:sp>
    </p:spTree>
    <p:extLst>
      <p:ext uri="{BB962C8B-B14F-4D97-AF65-F5344CB8AC3E}">
        <p14:creationId xmlns:p14="http://schemas.microsoft.com/office/powerpoint/2010/main" val="397265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E0EE-1E17-416C-B6BE-DB79A64B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Programme Progress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48962"/>
            <a:ext cx="8229600" cy="2279342"/>
          </a:xfrm>
        </p:spPr>
        <p:txBody>
          <a:bodyPr>
            <a:noAutofit/>
          </a:bodyPr>
          <a:lstStyle/>
          <a:p>
            <a:r>
              <a:rPr lang="en-GB" sz="2200" dirty="0"/>
              <a:t>Dedicated Programme Director – Gary Sainty</a:t>
            </a:r>
          </a:p>
          <a:p>
            <a:r>
              <a:rPr lang="en-GB" sz="2200" dirty="0"/>
              <a:t>Budget in place for 2021/22</a:t>
            </a:r>
          </a:p>
          <a:p>
            <a:r>
              <a:rPr lang="en-GB" sz="2200" dirty="0" smtClean="0"/>
              <a:t>VCSE Leadership Group </a:t>
            </a:r>
            <a:r>
              <a:rPr lang="en-GB" sz="2200" dirty="0"/>
              <a:t>with identified Place leads</a:t>
            </a:r>
          </a:p>
          <a:p>
            <a:r>
              <a:rPr lang="en-GB" sz="2200" dirty="0"/>
              <a:t>Thematic workstreams</a:t>
            </a:r>
          </a:p>
          <a:p>
            <a:r>
              <a:rPr lang="en-GB" sz="2200" dirty="0" smtClean="0"/>
              <a:t>Promotion of work to various national / regional networks</a:t>
            </a:r>
          </a:p>
          <a:p>
            <a:r>
              <a:rPr lang="en-GB" sz="2200" dirty="0" smtClean="0"/>
              <a:t>Work areas in progress: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3177" y="3764132"/>
            <a:ext cx="7137646" cy="178510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Mental Health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Workforce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Cancer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Waiting Well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Social Prescribing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Population Health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200" dirty="0" smtClean="0"/>
              <a:t>Tenders</a:t>
            </a:r>
          </a:p>
          <a:p>
            <a:pPr lvl="2"/>
            <a:r>
              <a:rPr lang="en-GB" sz="2200" dirty="0" smtClean="0"/>
              <a:t>BAME Mapping</a:t>
            </a:r>
          </a:p>
          <a:p>
            <a:pPr lvl="2"/>
            <a:r>
              <a:rPr lang="en-GB" sz="2200" dirty="0" smtClean="0"/>
              <a:t>Economic Investment</a:t>
            </a:r>
          </a:p>
        </p:txBody>
      </p:sp>
    </p:spTree>
    <p:extLst>
      <p:ext uri="{BB962C8B-B14F-4D97-AF65-F5344CB8AC3E}">
        <p14:creationId xmlns:p14="http://schemas.microsoft.com/office/powerpoint/2010/main" val="287519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V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CV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HCV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776</Words>
  <Application>Microsoft Office PowerPoint</Application>
  <PresentationFormat>On-screen Show (4:3)</PresentationFormat>
  <Paragraphs>129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Wingdings</vt:lpstr>
      <vt:lpstr>HCV presentation template</vt:lpstr>
      <vt:lpstr>1_HCV presentation template</vt:lpstr>
      <vt:lpstr>5_HCV presentation template</vt:lpstr>
      <vt:lpstr>Humber, Coast and Vale Health and Care Partnership  VCSE Leadership Programme</vt:lpstr>
      <vt:lpstr>What is an ICS?</vt:lpstr>
      <vt:lpstr>Legislative Changes</vt:lpstr>
      <vt:lpstr>Humber, Coast and Vale</vt:lpstr>
      <vt:lpstr>VCSE Programme</vt:lpstr>
      <vt:lpstr>VCSE Programme Outcomes</vt:lpstr>
      <vt:lpstr>VCSE Programme Connectivity</vt:lpstr>
      <vt:lpstr>PowerPoint Presentation</vt:lpstr>
      <vt:lpstr>Programme Progress</vt:lpstr>
      <vt:lpstr>Moving Forward 2021/22</vt:lpstr>
      <vt:lpstr> VCSE Leadership Programme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Humber, Coast and Vale Health and Care Partnership  VCSE Leadership Programme</dc:title>
  <dc:creator>SAINTY, Gary (NHS HULL CCG)</dc:creator>
  <cp:lastModifiedBy>SAINTY, Gary (NHS HULL CCG)</cp:lastModifiedBy>
  <cp:revision>13</cp:revision>
  <dcterms:created xsi:type="dcterms:W3CDTF">2021-05-12T12:49:30Z</dcterms:created>
  <dcterms:modified xsi:type="dcterms:W3CDTF">2021-05-13T10:37:58Z</dcterms:modified>
</cp:coreProperties>
</file>