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1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8.xml" ContentType="application/vnd.openxmlformats-officedocument.presentationml.slide+xml"/>
  <Override PartName="/ppt/slides/slide11.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3.xml" ContentType="application/vnd.openxmlformats-officedocument.presentationml.slide+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19.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18.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0.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86" r:id="rId3"/>
    <p:sldId id="287" r:id="rId4"/>
    <p:sldId id="256" r:id="rId5"/>
    <p:sldId id="285" r:id="rId6"/>
    <p:sldId id="281" r:id="rId7"/>
    <p:sldId id="277" r:id="rId8"/>
    <p:sldId id="278" r:id="rId9"/>
    <p:sldId id="280" r:id="rId10"/>
    <p:sldId id="282" r:id="rId11"/>
    <p:sldId id="260" r:id="rId12"/>
    <p:sldId id="261" r:id="rId13"/>
    <p:sldId id="262" r:id="rId14"/>
    <p:sldId id="263" r:id="rId15"/>
    <p:sldId id="283" r:id="rId16"/>
    <p:sldId id="264" r:id="rId17"/>
    <p:sldId id="268" r:id="rId18"/>
    <p:sldId id="272" r:id="rId19"/>
    <p:sldId id="259" r:id="rId20"/>
    <p:sldId id="288" r:id="rId21"/>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3" autoAdjust="0"/>
    <p:restoredTop sz="94660"/>
  </p:normalViewPr>
  <p:slideViewPr>
    <p:cSldViewPr snapToGrid="0">
      <p:cViewPr varScale="1">
        <p:scale>
          <a:sx n="84" d="100"/>
          <a:sy n="84" d="100"/>
        </p:scale>
        <p:origin x="614"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ustomXml" Target="../customXml/item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28" Type="http://schemas.openxmlformats.org/officeDocument/2006/relationships/customXml" Target="../customXml/item3.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 Id="rId27"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a:extLst>
              <a:ext uri="{FF2B5EF4-FFF2-40B4-BE49-F238E27FC236}">
                <a16:creationId xmlns="" xmlns:a16="http://schemas.microsoft.com/office/drawing/2014/main" id="{1A3E1863-4F99-499F-91EF-B0F24337B18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01052" y="188914"/>
            <a:ext cx="3498849" cy="111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 xmlns:a16="http://schemas.microsoft.com/office/drawing/2014/main" id="{BE934BDF-65D9-40C2-B5DF-38FB990B3B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933" y="4652964"/>
            <a:ext cx="12397317" cy="220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775520" y="2130427"/>
            <a:ext cx="9502080" cy="1470025"/>
          </a:xfrm>
        </p:spPr>
        <p:txBody>
          <a:bodyPr/>
          <a:lstStyle>
            <a:lvl1pPr algn="l">
              <a:defRPr baseline="0">
                <a:solidFill>
                  <a:schemeClr val="accent4"/>
                </a:solidFill>
              </a:defRPr>
            </a:lvl1pPr>
          </a:lstStyle>
          <a:p>
            <a:r>
              <a:rPr lang="en-US"/>
              <a:t>Click to edit Master title style</a:t>
            </a:r>
            <a:endParaRPr lang="en-GB" dirty="0"/>
          </a:p>
        </p:txBody>
      </p:sp>
      <p:sp>
        <p:nvSpPr>
          <p:cNvPr id="3" name="Subtitle 2"/>
          <p:cNvSpPr>
            <a:spLocks noGrp="1"/>
          </p:cNvSpPr>
          <p:nvPr>
            <p:ph type="subTitle" idx="1"/>
          </p:nvPr>
        </p:nvSpPr>
        <p:spPr>
          <a:xfrm>
            <a:off x="1775520" y="3573016"/>
            <a:ext cx="8534400" cy="1752600"/>
          </a:xfrm>
        </p:spPr>
        <p:txBody>
          <a:bodyPr/>
          <a:lstStyle>
            <a:lvl1pPr marL="0" indent="0" algn="l">
              <a:buNone/>
              <a:defRPr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
        <p:nvSpPr>
          <p:cNvPr id="6" name="Date Placeholder 3">
            <a:extLst>
              <a:ext uri="{FF2B5EF4-FFF2-40B4-BE49-F238E27FC236}">
                <a16:creationId xmlns="" xmlns:a16="http://schemas.microsoft.com/office/drawing/2014/main" id="{901FF7DB-8826-4BD2-8B4D-8B2F17E010B3}"/>
              </a:ext>
            </a:extLst>
          </p:cNvPr>
          <p:cNvSpPr>
            <a:spLocks noGrp="1"/>
          </p:cNvSpPr>
          <p:nvPr>
            <p:ph type="dt" sz="half" idx="10"/>
          </p:nvPr>
        </p:nvSpPr>
        <p:spPr/>
        <p:txBody>
          <a:bodyPr/>
          <a:lstStyle>
            <a:lvl1pPr>
              <a:defRPr/>
            </a:lvl1pPr>
          </a:lstStyle>
          <a:p>
            <a:fld id="{6B6DC4D5-36D4-4216-B810-1473E4697030}" type="datetimeFigureOut">
              <a:rPr lang="en-GB" smtClean="0"/>
              <a:t>10/08/2022</a:t>
            </a:fld>
            <a:endParaRPr lang="en-GB"/>
          </a:p>
        </p:txBody>
      </p:sp>
      <p:sp>
        <p:nvSpPr>
          <p:cNvPr id="7" name="Footer Placeholder 4">
            <a:extLst>
              <a:ext uri="{FF2B5EF4-FFF2-40B4-BE49-F238E27FC236}">
                <a16:creationId xmlns="" xmlns:a16="http://schemas.microsoft.com/office/drawing/2014/main" id="{530A8DE7-4467-4CB7-BE5A-48075CC08CB7}"/>
              </a:ext>
            </a:extLst>
          </p:cNvPr>
          <p:cNvSpPr>
            <a:spLocks noGrp="1"/>
          </p:cNvSpPr>
          <p:nvPr>
            <p:ph type="ftr" sz="quarter" idx="11"/>
          </p:nvPr>
        </p:nvSpPr>
        <p:spPr/>
        <p:txBody>
          <a:bodyPr/>
          <a:lstStyle>
            <a:lvl1pPr>
              <a:defRPr/>
            </a:lvl1pPr>
          </a:lstStyle>
          <a:p>
            <a:endParaRPr lang="en-GB"/>
          </a:p>
        </p:txBody>
      </p:sp>
      <p:sp>
        <p:nvSpPr>
          <p:cNvPr id="8" name="Slide Number Placeholder 5">
            <a:extLst>
              <a:ext uri="{FF2B5EF4-FFF2-40B4-BE49-F238E27FC236}">
                <a16:creationId xmlns="" xmlns:a16="http://schemas.microsoft.com/office/drawing/2014/main" id="{91E3BF7E-E90C-407C-A2A4-E878516CFE99}"/>
              </a:ext>
            </a:extLst>
          </p:cNvPr>
          <p:cNvSpPr>
            <a:spLocks noGrp="1"/>
          </p:cNvSpPr>
          <p:nvPr>
            <p:ph type="sldNum" sz="quarter" idx="12"/>
          </p:nvPr>
        </p:nvSpPr>
        <p:spPr/>
        <p:txBody>
          <a:bodyPr/>
          <a:lstStyle>
            <a:lvl1pPr>
              <a:defRPr/>
            </a:lvl1pPr>
          </a:lstStyle>
          <a:p>
            <a:fld id="{DEFA0FF3-E228-4472-8338-8CB8746EC680}" type="slidenum">
              <a:rPr lang="en-GB" smtClean="0"/>
              <a:t>‹#›</a:t>
            </a:fld>
            <a:endParaRPr lang="en-GB"/>
          </a:p>
        </p:txBody>
      </p:sp>
    </p:spTree>
    <p:extLst>
      <p:ext uri="{BB962C8B-B14F-4D97-AF65-F5344CB8AC3E}">
        <p14:creationId xmlns:p14="http://schemas.microsoft.com/office/powerpoint/2010/main" val="1672328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2"/>
        </a:solidFill>
        <a:effectLst/>
      </p:bgPr>
    </p:bg>
    <p:spTree>
      <p:nvGrpSpPr>
        <p:cNvPr id="1" name=""/>
        <p:cNvGrpSpPr/>
        <p:nvPr/>
      </p:nvGrpSpPr>
      <p:grpSpPr>
        <a:xfrm>
          <a:off x="0" y="0"/>
          <a:ext cx="0" cy="0"/>
          <a:chOff x="0" y="0"/>
          <a:chExt cx="0" cy="0"/>
        </a:xfrm>
      </p:grpSpPr>
      <p:pic>
        <p:nvPicPr>
          <p:cNvPr id="4" name="Picture 6">
            <a:extLst>
              <a:ext uri="{FF2B5EF4-FFF2-40B4-BE49-F238E27FC236}">
                <a16:creationId xmlns="" xmlns:a16="http://schemas.microsoft.com/office/drawing/2014/main" id="{731F5A1C-F580-4887-9F8F-F881FC2BEB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 y="4667250"/>
            <a:ext cx="12335935" cy="221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a:extLst>
              <a:ext uri="{FF2B5EF4-FFF2-40B4-BE49-F238E27FC236}">
                <a16:creationId xmlns="" xmlns:a16="http://schemas.microsoft.com/office/drawing/2014/main" id="{AF98A3A6-B560-4616-9C44-DF4C1976CA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5634" y="115889"/>
            <a:ext cx="197696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 xmlns:a16="http://schemas.microsoft.com/office/drawing/2014/main" id="{4404E4CA-A157-4724-BB24-5D0989D1FA28}"/>
              </a:ext>
            </a:extLst>
          </p:cNvPr>
          <p:cNvSpPr txBox="1">
            <a:spLocks/>
          </p:cNvSpPr>
          <p:nvPr/>
        </p:nvSpPr>
        <p:spPr>
          <a:xfrm>
            <a:off x="211667" y="6165850"/>
            <a:ext cx="10877551" cy="782638"/>
          </a:xfrm>
          <a:prstGeom prst="rect">
            <a:avLst/>
          </a:prstGeom>
        </p:spPr>
        <p:txBody>
          <a:bodyPr anchor="ctr">
            <a:normAutofit/>
          </a:bodyPr>
          <a:lstStyle>
            <a:lvl1pPr algn="l">
              <a:defRPr baseline="0">
                <a:solidFill>
                  <a:schemeClr val="accent1"/>
                </a:solidFill>
              </a:defRPr>
            </a:lvl1pPr>
          </a:lstStyle>
          <a:p>
            <a:pPr eaLnBrk="1" fontAlgn="auto" hangingPunct="1">
              <a:spcAft>
                <a:spcPts val="0"/>
              </a:spcAft>
              <a:defRPr/>
            </a:pPr>
            <a:r>
              <a:rPr lang="en-US" sz="2400" dirty="0">
                <a:latin typeface="+mn-lt"/>
                <a:ea typeface="+mj-ea"/>
                <a:cs typeface="+mj-cs"/>
              </a:rPr>
              <a:t>Working together </a:t>
            </a:r>
            <a:r>
              <a:rPr lang="en-US" sz="2400" dirty="0">
                <a:solidFill>
                  <a:schemeClr val="bg2"/>
                </a:solidFill>
                <a:latin typeface="+mn-lt"/>
                <a:ea typeface="+mj-ea"/>
                <a:cs typeface="+mj-cs"/>
              </a:rPr>
              <a:t>to improve and make a difference</a:t>
            </a:r>
            <a:endParaRPr lang="en-GB" sz="2400" dirty="0">
              <a:solidFill>
                <a:schemeClr val="bg2"/>
              </a:solidFill>
              <a:latin typeface="+mn-lt"/>
              <a:ea typeface="+mj-ea"/>
              <a:cs typeface="+mj-cs"/>
            </a:endParaRPr>
          </a:p>
        </p:txBody>
      </p:sp>
      <p:sp>
        <p:nvSpPr>
          <p:cNvPr id="2" name="Title 1"/>
          <p:cNvSpPr>
            <a:spLocks noGrp="1"/>
          </p:cNvSpPr>
          <p:nvPr>
            <p:ph type="title"/>
          </p:nvPr>
        </p:nvSpPr>
        <p:spPr/>
        <p:txBody>
          <a:bodyPr/>
          <a:lstStyle>
            <a:lvl1pPr algn="l">
              <a:defRPr baseline="0">
                <a:solidFill>
                  <a:schemeClr val="accent1"/>
                </a:solidFill>
              </a:defRPr>
            </a:lvl1pPr>
          </a:lstStyle>
          <a:p>
            <a:r>
              <a:rPr lang="en-US"/>
              <a:t>Click to edit Master title style</a:t>
            </a:r>
            <a:endParaRPr lang="en-GB" dirty="0"/>
          </a:p>
        </p:txBody>
      </p:sp>
      <p:sp>
        <p:nvSpPr>
          <p:cNvPr id="3" name="Content Placeholder 2"/>
          <p:cNvSpPr>
            <a:spLocks noGrp="1"/>
          </p:cNvSpPr>
          <p:nvPr>
            <p:ph idx="1"/>
          </p:nvPr>
        </p:nvSpPr>
        <p:spPr>
          <a:xfrm>
            <a:off x="431371" y="1628801"/>
            <a:ext cx="10972800" cy="3960440"/>
          </a:xfrm>
        </p:spPr>
        <p:txBody>
          <a:bodyPr/>
          <a:lstStyle>
            <a:lvl1pPr>
              <a:defRPr baseline="0">
                <a:solidFill>
                  <a:schemeClr val="tx1"/>
                </a:solidFill>
              </a:defRPr>
            </a:lvl1pPr>
            <a:lvl2pPr>
              <a:defRPr baseline="0">
                <a:solidFill>
                  <a:schemeClr val="tx1"/>
                </a:solidFill>
              </a:defRPr>
            </a:lvl2pPr>
            <a:lvl3pPr>
              <a:defRPr baseline="0">
                <a:solidFill>
                  <a:schemeClr val="tx1"/>
                </a:solidFill>
              </a:defRPr>
            </a:lvl3pPr>
            <a:lvl4pPr>
              <a:defRPr baseline="0">
                <a:solidFill>
                  <a:schemeClr val="tx1"/>
                </a:solidFill>
              </a:defRPr>
            </a:lvl4pPr>
            <a:lvl5pPr>
              <a:defRPr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3">
            <a:extLst>
              <a:ext uri="{FF2B5EF4-FFF2-40B4-BE49-F238E27FC236}">
                <a16:creationId xmlns="" xmlns:a16="http://schemas.microsoft.com/office/drawing/2014/main" id="{EE9C238A-76AC-4DED-BFC8-8D1B8DE75FE6}"/>
              </a:ext>
            </a:extLst>
          </p:cNvPr>
          <p:cNvSpPr>
            <a:spLocks noGrp="1"/>
          </p:cNvSpPr>
          <p:nvPr>
            <p:ph type="dt" sz="half" idx="10"/>
          </p:nvPr>
        </p:nvSpPr>
        <p:spPr>
          <a:xfrm>
            <a:off x="9552517" y="6492876"/>
            <a:ext cx="2844800" cy="365125"/>
          </a:xfrm>
        </p:spPr>
        <p:txBody>
          <a:bodyPr/>
          <a:lstStyle>
            <a:lvl1pPr>
              <a:defRPr/>
            </a:lvl1pPr>
          </a:lstStyle>
          <a:p>
            <a:fld id="{6B6DC4D5-36D4-4216-B810-1473E4697030}" type="datetimeFigureOut">
              <a:rPr lang="en-GB" smtClean="0"/>
              <a:t>10/08/2022</a:t>
            </a:fld>
            <a:endParaRPr lang="en-GB"/>
          </a:p>
        </p:txBody>
      </p:sp>
    </p:spTree>
    <p:extLst>
      <p:ext uri="{BB962C8B-B14F-4D97-AF65-F5344CB8AC3E}">
        <p14:creationId xmlns:p14="http://schemas.microsoft.com/office/powerpoint/2010/main" val="3712298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2">
            <a:extLst>
              <a:ext uri="{FF2B5EF4-FFF2-40B4-BE49-F238E27FC236}">
                <a16:creationId xmlns="" xmlns:a16="http://schemas.microsoft.com/office/drawing/2014/main" id="{CEDBD4B9-135F-4C11-ADC7-3F26FF45B4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667250"/>
            <a:ext cx="12192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a:extLst>
              <a:ext uri="{FF2B5EF4-FFF2-40B4-BE49-F238E27FC236}">
                <a16:creationId xmlns="" xmlns:a16="http://schemas.microsoft.com/office/drawing/2014/main" id="{D47F5F24-279A-4BF4-B4AD-8DFE5BA13E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01052" y="188914"/>
            <a:ext cx="3498849" cy="111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4" y="2840955"/>
            <a:ext cx="10363200" cy="1362075"/>
          </a:xfrm>
        </p:spPr>
        <p:txBody>
          <a:bodyPr anchor="t"/>
          <a:lstStyle>
            <a:lvl1pPr algn="l">
              <a:defRPr sz="4000" b="1" cap="all" baseline="0">
                <a:solidFill>
                  <a:schemeClr val="accent4"/>
                </a:solidFill>
              </a:defRPr>
            </a:lvl1pPr>
          </a:lstStyle>
          <a:p>
            <a:r>
              <a:rPr lang="en-US"/>
              <a:t>Click to edit Master title style</a:t>
            </a:r>
            <a:endParaRPr lang="en-GB" dirty="0"/>
          </a:p>
        </p:txBody>
      </p:sp>
      <p:sp>
        <p:nvSpPr>
          <p:cNvPr id="3" name="Text Placeholder 2"/>
          <p:cNvSpPr>
            <a:spLocks noGrp="1"/>
          </p:cNvSpPr>
          <p:nvPr>
            <p:ph type="body" idx="1"/>
          </p:nvPr>
        </p:nvSpPr>
        <p:spPr>
          <a:xfrm>
            <a:off x="963084" y="1340769"/>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a:extLst>
              <a:ext uri="{FF2B5EF4-FFF2-40B4-BE49-F238E27FC236}">
                <a16:creationId xmlns="" xmlns:a16="http://schemas.microsoft.com/office/drawing/2014/main" id="{75D8845B-2401-4A8B-83F2-1C88EAD2B598}"/>
              </a:ext>
            </a:extLst>
          </p:cNvPr>
          <p:cNvSpPr>
            <a:spLocks noGrp="1"/>
          </p:cNvSpPr>
          <p:nvPr>
            <p:ph type="dt" sz="half" idx="10"/>
          </p:nvPr>
        </p:nvSpPr>
        <p:spPr/>
        <p:txBody>
          <a:bodyPr/>
          <a:lstStyle>
            <a:lvl1pPr>
              <a:defRPr/>
            </a:lvl1pPr>
          </a:lstStyle>
          <a:p>
            <a:fld id="{6B6DC4D5-36D4-4216-B810-1473E4697030}" type="datetimeFigureOut">
              <a:rPr lang="en-GB" smtClean="0"/>
              <a:t>10/08/2022</a:t>
            </a:fld>
            <a:endParaRPr lang="en-GB"/>
          </a:p>
        </p:txBody>
      </p:sp>
      <p:sp>
        <p:nvSpPr>
          <p:cNvPr id="7" name="Footer Placeholder 4">
            <a:extLst>
              <a:ext uri="{FF2B5EF4-FFF2-40B4-BE49-F238E27FC236}">
                <a16:creationId xmlns="" xmlns:a16="http://schemas.microsoft.com/office/drawing/2014/main" id="{EAB3225A-D803-4772-91FD-1696EDEDD83F}"/>
              </a:ext>
            </a:extLst>
          </p:cNvPr>
          <p:cNvSpPr>
            <a:spLocks noGrp="1"/>
          </p:cNvSpPr>
          <p:nvPr>
            <p:ph type="ftr" sz="quarter" idx="11"/>
          </p:nvPr>
        </p:nvSpPr>
        <p:spPr/>
        <p:txBody>
          <a:bodyPr/>
          <a:lstStyle>
            <a:lvl1pPr>
              <a:defRPr/>
            </a:lvl1pPr>
          </a:lstStyle>
          <a:p>
            <a:endParaRPr lang="en-GB"/>
          </a:p>
        </p:txBody>
      </p:sp>
      <p:sp>
        <p:nvSpPr>
          <p:cNvPr id="8" name="Slide Number Placeholder 5">
            <a:extLst>
              <a:ext uri="{FF2B5EF4-FFF2-40B4-BE49-F238E27FC236}">
                <a16:creationId xmlns="" xmlns:a16="http://schemas.microsoft.com/office/drawing/2014/main" id="{D963AAFB-D884-4709-81CB-0AD6752BED48}"/>
              </a:ext>
            </a:extLst>
          </p:cNvPr>
          <p:cNvSpPr>
            <a:spLocks noGrp="1"/>
          </p:cNvSpPr>
          <p:nvPr>
            <p:ph type="sldNum" sz="quarter" idx="12"/>
          </p:nvPr>
        </p:nvSpPr>
        <p:spPr/>
        <p:txBody>
          <a:bodyPr/>
          <a:lstStyle>
            <a:lvl1pPr>
              <a:defRPr/>
            </a:lvl1pPr>
          </a:lstStyle>
          <a:p>
            <a:fld id="{DEFA0FF3-E228-4472-8338-8CB8746EC680}" type="slidenum">
              <a:rPr lang="en-GB" smtClean="0"/>
              <a:t>‹#›</a:t>
            </a:fld>
            <a:endParaRPr lang="en-GB"/>
          </a:p>
        </p:txBody>
      </p:sp>
    </p:spTree>
    <p:extLst>
      <p:ext uri="{BB962C8B-B14F-4D97-AF65-F5344CB8AC3E}">
        <p14:creationId xmlns:p14="http://schemas.microsoft.com/office/powerpoint/2010/main" val="410811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2"/>
        </a:solidFill>
        <a:effectLst/>
      </p:bgPr>
    </p:bg>
    <p:spTree>
      <p:nvGrpSpPr>
        <p:cNvPr id="1" name=""/>
        <p:cNvGrpSpPr/>
        <p:nvPr/>
      </p:nvGrpSpPr>
      <p:grpSpPr>
        <a:xfrm>
          <a:off x="0" y="0"/>
          <a:ext cx="0" cy="0"/>
          <a:chOff x="0" y="0"/>
          <a:chExt cx="0" cy="0"/>
        </a:xfrm>
      </p:grpSpPr>
      <p:pic>
        <p:nvPicPr>
          <p:cNvPr id="5" name="Picture 3">
            <a:extLst>
              <a:ext uri="{FF2B5EF4-FFF2-40B4-BE49-F238E27FC236}">
                <a16:creationId xmlns="" xmlns:a16="http://schemas.microsoft.com/office/drawing/2014/main" id="{FCE4BA22-A516-466A-829D-8758D54074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 y="4667250"/>
            <a:ext cx="12335935" cy="221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 xmlns:a16="http://schemas.microsoft.com/office/drawing/2014/main" id="{074BF3E6-D16E-4750-BAFD-D243B6F3CBE4}"/>
              </a:ext>
            </a:extLst>
          </p:cNvPr>
          <p:cNvSpPr txBox="1">
            <a:spLocks/>
          </p:cNvSpPr>
          <p:nvPr/>
        </p:nvSpPr>
        <p:spPr>
          <a:xfrm>
            <a:off x="211667" y="6165850"/>
            <a:ext cx="10877551" cy="782638"/>
          </a:xfrm>
          <a:prstGeom prst="rect">
            <a:avLst/>
          </a:prstGeom>
        </p:spPr>
        <p:txBody>
          <a:bodyPr anchor="ctr">
            <a:normAutofit/>
          </a:bodyPr>
          <a:lstStyle>
            <a:lvl1pPr algn="l">
              <a:defRPr baseline="0">
                <a:solidFill>
                  <a:schemeClr val="accent1"/>
                </a:solidFill>
              </a:defRPr>
            </a:lvl1pPr>
          </a:lstStyle>
          <a:p>
            <a:pPr eaLnBrk="1" fontAlgn="auto" hangingPunct="1">
              <a:spcAft>
                <a:spcPts val="0"/>
              </a:spcAft>
              <a:defRPr/>
            </a:pPr>
            <a:r>
              <a:rPr lang="en-US" sz="2400" dirty="0">
                <a:solidFill>
                  <a:schemeClr val="bg2"/>
                </a:solidFill>
                <a:latin typeface="+mn-lt"/>
                <a:ea typeface="+mj-ea"/>
                <a:cs typeface="+mj-cs"/>
              </a:rPr>
              <a:t>Working together to improve and make a difference</a:t>
            </a:r>
            <a:endParaRPr lang="en-GB" sz="2400" dirty="0">
              <a:solidFill>
                <a:schemeClr val="bg2"/>
              </a:solidFill>
              <a:latin typeface="+mn-lt"/>
              <a:ea typeface="+mj-ea"/>
              <a:cs typeface="+mj-cs"/>
            </a:endParaRPr>
          </a:p>
        </p:txBody>
      </p:sp>
      <p:pic>
        <p:nvPicPr>
          <p:cNvPr id="7" name="Picture 2">
            <a:extLst>
              <a:ext uri="{FF2B5EF4-FFF2-40B4-BE49-F238E27FC236}">
                <a16:creationId xmlns="" xmlns:a16="http://schemas.microsoft.com/office/drawing/2014/main" id="{ED2AFD4A-72AF-4A7E-984E-1D86870FCF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5634" y="115889"/>
            <a:ext cx="197696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l">
              <a:defRPr baseline="0">
                <a:solidFill>
                  <a:schemeClr val="tx1"/>
                </a:solidFill>
              </a:defRPr>
            </a:lvl1pPr>
          </a:lstStyle>
          <a:p>
            <a:r>
              <a:rPr lang="en-US"/>
              <a:t>Click to edit Master title style</a:t>
            </a:r>
            <a:endParaRPr lang="en-GB" dirty="0"/>
          </a:p>
        </p:txBody>
      </p:sp>
      <p:sp>
        <p:nvSpPr>
          <p:cNvPr id="3" name="Content Placeholder 2"/>
          <p:cNvSpPr>
            <a:spLocks noGrp="1"/>
          </p:cNvSpPr>
          <p:nvPr>
            <p:ph sz="half" idx="1"/>
          </p:nvPr>
        </p:nvSpPr>
        <p:spPr>
          <a:xfrm>
            <a:off x="609600" y="1600202"/>
            <a:ext cx="5384800" cy="4525963"/>
          </a:xfrm>
        </p:spPr>
        <p:txBody>
          <a:bodyPr/>
          <a:lstStyle>
            <a:lvl1pPr>
              <a:defRPr sz="2800" baseline="0">
                <a:solidFill>
                  <a:schemeClr val="tx1"/>
                </a:solidFill>
              </a:defRPr>
            </a:lvl1pPr>
            <a:lvl2pPr>
              <a:defRPr sz="2400" baseline="0">
                <a:solidFill>
                  <a:schemeClr val="tx1"/>
                </a:solidFill>
              </a:defRPr>
            </a:lvl2pPr>
            <a:lvl3pPr>
              <a:defRPr sz="2000" baseline="0">
                <a:solidFill>
                  <a:schemeClr val="tx1"/>
                </a:solidFill>
              </a:defRPr>
            </a:lvl3pPr>
            <a:lvl4pPr>
              <a:defRPr sz="1800" baseline="0">
                <a:solidFill>
                  <a:schemeClr val="tx1"/>
                </a:solidFill>
              </a:defRPr>
            </a:lvl4pPr>
            <a:lvl5pPr>
              <a:defRPr sz="1800" baseline="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197600" y="1600202"/>
            <a:ext cx="5384800" cy="4525963"/>
          </a:xfrm>
        </p:spPr>
        <p:txBody>
          <a:bodyPr/>
          <a:lstStyle>
            <a:lvl1pPr>
              <a:defRPr sz="2800" baseline="0">
                <a:solidFill>
                  <a:schemeClr val="tx1"/>
                </a:solidFill>
              </a:defRPr>
            </a:lvl1pPr>
            <a:lvl2pPr>
              <a:defRPr sz="2400" baseline="0">
                <a:solidFill>
                  <a:schemeClr val="tx1"/>
                </a:solidFill>
              </a:defRPr>
            </a:lvl2pPr>
            <a:lvl3pPr>
              <a:defRPr sz="2000" baseline="0">
                <a:solidFill>
                  <a:schemeClr val="tx1"/>
                </a:solidFill>
              </a:defRPr>
            </a:lvl3pPr>
            <a:lvl4pPr>
              <a:defRPr sz="1800" baseline="0">
                <a:solidFill>
                  <a:schemeClr val="tx1"/>
                </a:solidFill>
              </a:defRPr>
            </a:lvl4pPr>
            <a:lvl5pPr>
              <a:defRPr sz="1800" baseline="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Date Placeholder 3">
            <a:extLst>
              <a:ext uri="{FF2B5EF4-FFF2-40B4-BE49-F238E27FC236}">
                <a16:creationId xmlns="" xmlns:a16="http://schemas.microsoft.com/office/drawing/2014/main" id="{96F7CAAC-3059-4823-A02D-E376F4881421}"/>
              </a:ext>
            </a:extLst>
          </p:cNvPr>
          <p:cNvSpPr>
            <a:spLocks noGrp="1"/>
          </p:cNvSpPr>
          <p:nvPr>
            <p:ph type="dt" sz="half" idx="10"/>
          </p:nvPr>
        </p:nvSpPr>
        <p:spPr>
          <a:xfrm>
            <a:off x="9552517" y="6492876"/>
            <a:ext cx="2844800" cy="365125"/>
          </a:xfrm>
        </p:spPr>
        <p:txBody>
          <a:bodyPr/>
          <a:lstStyle>
            <a:lvl1pPr>
              <a:defRPr/>
            </a:lvl1pPr>
          </a:lstStyle>
          <a:p>
            <a:fld id="{6B6DC4D5-36D4-4216-B810-1473E4697030}" type="datetimeFigureOut">
              <a:rPr lang="en-GB" smtClean="0"/>
              <a:t>10/08/2022</a:t>
            </a:fld>
            <a:endParaRPr lang="en-GB"/>
          </a:p>
        </p:txBody>
      </p:sp>
    </p:spTree>
    <p:extLst>
      <p:ext uri="{BB962C8B-B14F-4D97-AF65-F5344CB8AC3E}">
        <p14:creationId xmlns:p14="http://schemas.microsoft.com/office/powerpoint/2010/main" val="2658838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pic>
        <p:nvPicPr>
          <p:cNvPr id="7" name="Picture 2">
            <a:extLst>
              <a:ext uri="{FF2B5EF4-FFF2-40B4-BE49-F238E27FC236}">
                <a16:creationId xmlns="" xmlns:a16="http://schemas.microsoft.com/office/drawing/2014/main" id="{BEEA789A-7B09-41D7-A41E-D8E486157A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35634" y="115889"/>
            <a:ext cx="197696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a:extLst>
              <a:ext uri="{FF2B5EF4-FFF2-40B4-BE49-F238E27FC236}">
                <a16:creationId xmlns="" xmlns:a16="http://schemas.microsoft.com/office/drawing/2014/main" id="{8E5698F3-4A6B-4367-B5D3-0EDACA4EEC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64076"/>
            <a:ext cx="12192000"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l">
              <a:defRPr/>
            </a:lvl1pPr>
          </a:lstStyle>
          <a:p>
            <a:r>
              <a:rPr lang="en-US"/>
              <a:t>Click to edit Master title style</a:t>
            </a:r>
            <a:endParaRPr lang="en-GB" dirty="0"/>
          </a:p>
        </p:txBody>
      </p:sp>
      <p:sp>
        <p:nvSpPr>
          <p:cNvPr id="3" name="Text Placeholder 2"/>
          <p:cNvSpPr>
            <a:spLocks noGrp="1"/>
          </p:cNvSpPr>
          <p:nvPr>
            <p:ph type="body" idx="1"/>
          </p:nvPr>
        </p:nvSpPr>
        <p:spPr>
          <a:xfrm>
            <a:off x="609602" y="1535113"/>
            <a:ext cx="5386917" cy="639762"/>
          </a:xfrm>
        </p:spPr>
        <p:txBody>
          <a:bodyPr anchor="b"/>
          <a:lstStyle>
            <a:lvl1pPr marL="0" indent="0">
              <a:buNone/>
              <a:defRPr sz="24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2" y="2174875"/>
            <a:ext cx="5386917" cy="3951288"/>
          </a:xfrm>
        </p:spPr>
        <p:txBody>
          <a:bodyPr/>
          <a:lstStyle>
            <a:lvl1pPr>
              <a:defRPr sz="2400" baseline="0">
                <a:solidFill>
                  <a:schemeClr val="tx1"/>
                </a:solidFill>
              </a:defRPr>
            </a:lvl1pPr>
            <a:lvl2pPr>
              <a:defRPr sz="2000" baseline="0">
                <a:solidFill>
                  <a:schemeClr val="tx1"/>
                </a:solidFill>
              </a:defRPr>
            </a:lvl2pPr>
            <a:lvl3pPr>
              <a:defRPr sz="1800" baseline="0">
                <a:solidFill>
                  <a:schemeClr val="tx1"/>
                </a:solidFill>
              </a:defRPr>
            </a:lvl3pPr>
            <a:lvl4pPr>
              <a:defRPr sz="1600" baseline="0">
                <a:solidFill>
                  <a:schemeClr val="tx1"/>
                </a:solidFill>
              </a:defRPr>
            </a:lvl4pPr>
            <a:lvl5pPr>
              <a:defRPr sz="1600" baseline="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baseline="0">
                <a:solidFill>
                  <a:schemeClr val="tx1"/>
                </a:solidFill>
              </a:defRPr>
            </a:lvl1pPr>
            <a:lvl2pPr>
              <a:defRPr sz="2000" baseline="0">
                <a:solidFill>
                  <a:schemeClr val="tx1"/>
                </a:solidFill>
              </a:defRPr>
            </a:lvl2pPr>
            <a:lvl3pPr>
              <a:defRPr sz="1800" baseline="0">
                <a:solidFill>
                  <a:schemeClr val="tx1"/>
                </a:solidFill>
              </a:defRPr>
            </a:lvl3pPr>
            <a:lvl4pPr>
              <a:defRPr sz="1600" baseline="0">
                <a:solidFill>
                  <a:schemeClr val="tx1"/>
                </a:solidFill>
              </a:defRPr>
            </a:lvl4pPr>
            <a:lvl5pPr>
              <a:defRPr sz="1600" baseline="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Date Placeholder 6">
            <a:extLst>
              <a:ext uri="{FF2B5EF4-FFF2-40B4-BE49-F238E27FC236}">
                <a16:creationId xmlns="" xmlns:a16="http://schemas.microsoft.com/office/drawing/2014/main" id="{83CB080A-CC4B-4C41-9761-3DEB57D9512D}"/>
              </a:ext>
            </a:extLst>
          </p:cNvPr>
          <p:cNvSpPr>
            <a:spLocks noGrp="1"/>
          </p:cNvSpPr>
          <p:nvPr>
            <p:ph type="dt" sz="half" idx="10"/>
          </p:nvPr>
        </p:nvSpPr>
        <p:spPr/>
        <p:txBody>
          <a:bodyPr/>
          <a:lstStyle>
            <a:lvl1pPr>
              <a:defRPr/>
            </a:lvl1pPr>
          </a:lstStyle>
          <a:p>
            <a:fld id="{6B6DC4D5-36D4-4216-B810-1473E4697030}" type="datetimeFigureOut">
              <a:rPr lang="en-GB" smtClean="0"/>
              <a:t>10/08/2022</a:t>
            </a:fld>
            <a:endParaRPr lang="en-GB"/>
          </a:p>
        </p:txBody>
      </p:sp>
      <p:sp>
        <p:nvSpPr>
          <p:cNvPr id="10" name="Footer Placeholder 7">
            <a:extLst>
              <a:ext uri="{FF2B5EF4-FFF2-40B4-BE49-F238E27FC236}">
                <a16:creationId xmlns="" xmlns:a16="http://schemas.microsoft.com/office/drawing/2014/main" id="{3A7B3DD8-B99E-4718-B30C-7324CBE92B4E}"/>
              </a:ext>
            </a:extLst>
          </p:cNvPr>
          <p:cNvSpPr>
            <a:spLocks noGrp="1"/>
          </p:cNvSpPr>
          <p:nvPr>
            <p:ph type="ftr" sz="quarter" idx="11"/>
          </p:nvPr>
        </p:nvSpPr>
        <p:spPr/>
        <p:txBody>
          <a:bodyPr/>
          <a:lstStyle>
            <a:lvl1pPr>
              <a:defRPr/>
            </a:lvl1pPr>
          </a:lstStyle>
          <a:p>
            <a:endParaRPr lang="en-GB"/>
          </a:p>
        </p:txBody>
      </p:sp>
      <p:sp>
        <p:nvSpPr>
          <p:cNvPr id="11" name="Slide Number Placeholder 8">
            <a:extLst>
              <a:ext uri="{FF2B5EF4-FFF2-40B4-BE49-F238E27FC236}">
                <a16:creationId xmlns="" xmlns:a16="http://schemas.microsoft.com/office/drawing/2014/main" id="{D70E78F8-6B10-4C2E-90E7-7BFDE0F176F6}"/>
              </a:ext>
            </a:extLst>
          </p:cNvPr>
          <p:cNvSpPr>
            <a:spLocks noGrp="1"/>
          </p:cNvSpPr>
          <p:nvPr>
            <p:ph type="sldNum" sz="quarter" idx="12"/>
          </p:nvPr>
        </p:nvSpPr>
        <p:spPr/>
        <p:txBody>
          <a:bodyPr/>
          <a:lstStyle>
            <a:lvl1pPr>
              <a:defRPr/>
            </a:lvl1pPr>
          </a:lstStyle>
          <a:p>
            <a:fld id="{DEFA0FF3-E228-4472-8338-8CB8746EC680}" type="slidenum">
              <a:rPr lang="en-GB" smtClean="0"/>
              <a:t>‹#›</a:t>
            </a:fld>
            <a:endParaRPr lang="en-GB"/>
          </a:p>
        </p:txBody>
      </p:sp>
    </p:spTree>
    <p:extLst>
      <p:ext uri="{BB962C8B-B14F-4D97-AF65-F5344CB8AC3E}">
        <p14:creationId xmlns:p14="http://schemas.microsoft.com/office/powerpoint/2010/main" val="1120890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tx2"/>
        </a:solidFill>
        <a:effectLst/>
      </p:bgPr>
    </p:bg>
    <p:spTree>
      <p:nvGrpSpPr>
        <p:cNvPr id="1" name=""/>
        <p:cNvGrpSpPr/>
        <p:nvPr/>
      </p:nvGrpSpPr>
      <p:grpSpPr>
        <a:xfrm>
          <a:off x="0" y="0"/>
          <a:ext cx="0" cy="0"/>
          <a:chOff x="0" y="0"/>
          <a:chExt cx="0" cy="0"/>
        </a:xfrm>
      </p:grpSpPr>
      <p:pic>
        <p:nvPicPr>
          <p:cNvPr id="3" name="Picture 6">
            <a:extLst>
              <a:ext uri="{FF2B5EF4-FFF2-40B4-BE49-F238E27FC236}">
                <a16:creationId xmlns="" xmlns:a16="http://schemas.microsoft.com/office/drawing/2014/main" id="{FAAF8252-F972-43EB-B6D4-3FF7BF6040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35634" y="115889"/>
            <a:ext cx="197696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a:extLst>
              <a:ext uri="{FF2B5EF4-FFF2-40B4-BE49-F238E27FC236}">
                <a16:creationId xmlns="" xmlns:a16="http://schemas.microsoft.com/office/drawing/2014/main" id="{90DC9521-7D68-4B38-A2E4-1DEE2ABEDC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38676"/>
            <a:ext cx="12335933"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l">
              <a:defRPr baseline="0">
                <a:solidFill>
                  <a:schemeClr val="tx1"/>
                </a:solidFill>
              </a:defRPr>
            </a:lvl1pPr>
          </a:lstStyle>
          <a:p>
            <a:r>
              <a:rPr lang="en-US"/>
              <a:t>Click to edit Master title style</a:t>
            </a:r>
            <a:endParaRPr lang="en-GB" dirty="0"/>
          </a:p>
        </p:txBody>
      </p:sp>
      <p:sp>
        <p:nvSpPr>
          <p:cNvPr id="5" name="Date Placeholder 2">
            <a:extLst>
              <a:ext uri="{FF2B5EF4-FFF2-40B4-BE49-F238E27FC236}">
                <a16:creationId xmlns="" xmlns:a16="http://schemas.microsoft.com/office/drawing/2014/main" id="{958ECB60-7EC9-4EE5-94D9-E20170E218A5}"/>
              </a:ext>
            </a:extLst>
          </p:cNvPr>
          <p:cNvSpPr>
            <a:spLocks noGrp="1"/>
          </p:cNvSpPr>
          <p:nvPr>
            <p:ph type="dt" sz="half" idx="10"/>
          </p:nvPr>
        </p:nvSpPr>
        <p:spPr/>
        <p:txBody>
          <a:bodyPr/>
          <a:lstStyle>
            <a:lvl1pPr>
              <a:defRPr/>
            </a:lvl1pPr>
          </a:lstStyle>
          <a:p>
            <a:fld id="{6B6DC4D5-36D4-4216-B810-1473E4697030}" type="datetimeFigureOut">
              <a:rPr lang="en-GB" smtClean="0"/>
              <a:t>10/08/2022</a:t>
            </a:fld>
            <a:endParaRPr lang="en-GB"/>
          </a:p>
        </p:txBody>
      </p:sp>
      <p:sp>
        <p:nvSpPr>
          <p:cNvPr id="6" name="Footer Placeholder 3">
            <a:extLst>
              <a:ext uri="{FF2B5EF4-FFF2-40B4-BE49-F238E27FC236}">
                <a16:creationId xmlns="" xmlns:a16="http://schemas.microsoft.com/office/drawing/2014/main" id="{9A37DA2B-A393-4BED-8A33-DCD54E52B37D}"/>
              </a:ext>
            </a:extLst>
          </p:cNvPr>
          <p:cNvSpPr>
            <a:spLocks noGrp="1"/>
          </p:cNvSpPr>
          <p:nvPr>
            <p:ph type="ftr" sz="quarter" idx="11"/>
          </p:nvPr>
        </p:nvSpPr>
        <p:spPr/>
        <p:txBody>
          <a:bodyPr/>
          <a:lstStyle>
            <a:lvl1pPr>
              <a:defRPr/>
            </a:lvl1pPr>
          </a:lstStyle>
          <a:p>
            <a:endParaRPr lang="en-GB"/>
          </a:p>
        </p:txBody>
      </p:sp>
      <p:sp>
        <p:nvSpPr>
          <p:cNvPr id="7" name="Slide Number Placeholder 4">
            <a:extLst>
              <a:ext uri="{FF2B5EF4-FFF2-40B4-BE49-F238E27FC236}">
                <a16:creationId xmlns="" xmlns:a16="http://schemas.microsoft.com/office/drawing/2014/main" id="{DE64F23D-CF89-450C-B285-7F0F43B7059D}"/>
              </a:ext>
            </a:extLst>
          </p:cNvPr>
          <p:cNvSpPr>
            <a:spLocks noGrp="1"/>
          </p:cNvSpPr>
          <p:nvPr>
            <p:ph type="sldNum" sz="quarter" idx="12"/>
          </p:nvPr>
        </p:nvSpPr>
        <p:spPr/>
        <p:txBody>
          <a:bodyPr/>
          <a:lstStyle>
            <a:lvl1pPr>
              <a:defRPr/>
            </a:lvl1pPr>
          </a:lstStyle>
          <a:p>
            <a:fld id="{DEFA0FF3-E228-4472-8338-8CB8746EC680}" type="slidenum">
              <a:rPr lang="en-GB" smtClean="0"/>
              <a:t>‹#›</a:t>
            </a:fld>
            <a:endParaRPr lang="en-GB"/>
          </a:p>
        </p:txBody>
      </p:sp>
    </p:spTree>
    <p:extLst>
      <p:ext uri="{BB962C8B-B14F-4D97-AF65-F5344CB8AC3E}">
        <p14:creationId xmlns:p14="http://schemas.microsoft.com/office/powerpoint/2010/main" val="38268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2"/>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 xmlns:a16="http://schemas.microsoft.com/office/drawing/2014/main" id="{24066DDA-21DA-4BE7-963F-2450701EE5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664076"/>
            <a:ext cx="12192000"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 xmlns:a16="http://schemas.microsoft.com/office/drawing/2014/main" id="{ED5A1933-14B2-4883-BC4D-1AEAE9F3BB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5634" y="115889"/>
            <a:ext cx="197696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ate Placeholder 1">
            <a:extLst>
              <a:ext uri="{FF2B5EF4-FFF2-40B4-BE49-F238E27FC236}">
                <a16:creationId xmlns="" xmlns:a16="http://schemas.microsoft.com/office/drawing/2014/main" id="{BDFCE678-D07E-4132-B4F4-575B67066133}"/>
              </a:ext>
            </a:extLst>
          </p:cNvPr>
          <p:cNvSpPr>
            <a:spLocks noGrp="1"/>
          </p:cNvSpPr>
          <p:nvPr>
            <p:ph type="dt" sz="half" idx="10"/>
          </p:nvPr>
        </p:nvSpPr>
        <p:spPr/>
        <p:txBody>
          <a:bodyPr/>
          <a:lstStyle>
            <a:lvl1pPr>
              <a:defRPr baseline="0">
                <a:solidFill>
                  <a:schemeClr val="tx1"/>
                </a:solidFill>
              </a:defRPr>
            </a:lvl1pPr>
          </a:lstStyle>
          <a:p>
            <a:fld id="{6B6DC4D5-36D4-4216-B810-1473E4697030}" type="datetimeFigureOut">
              <a:rPr lang="en-GB" smtClean="0"/>
              <a:t>10/08/2022</a:t>
            </a:fld>
            <a:endParaRPr lang="en-GB"/>
          </a:p>
        </p:txBody>
      </p:sp>
      <p:sp>
        <p:nvSpPr>
          <p:cNvPr id="5" name="Footer Placeholder 2">
            <a:extLst>
              <a:ext uri="{FF2B5EF4-FFF2-40B4-BE49-F238E27FC236}">
                <a16:creationId xmlns="" xmlns:a16="http://schemas.microsoft.com/office/drawing/2014/main" id="{1FF09DFD-4798-4C84-AEF5-027B900A39A3}"/>
              </a:ext>
            </a:extLst>
          </p:cNvPr>
          <p:cNvSpPr>
            <a:spLocks noGrp="1"/>
          </p:cNvSpPr>
          <p:nvPr>
            <p:ph type="ftr" sz="quarter" idx="11"/>
          </p:nvPr>
        </p:nvSpPr>
        <p:spPr/>
        <p:txBody>
          <a:bodyPr/>
          <a:lstStyle>
            <a:lvl1pPr>
              <a:defRPr baseline="0">
                <a:solidFill>
                  <a:schemeClr val="tx1"/>
                </a:solidFill>
              </a:defRPr>
            </a:lvl1pPr>
          </a:lstStyle>
          <a:p>
            <a:endParaRPr lang="en-GB"/>
          </a:p>
        </p:txBody>
      </p:sp>
      <p:sp>
        <p:nvSpPr>
          <p:cNvPr id="6" name="Slide Number Placeholder 3">
            <a:extLst>
              <a:ext uri="{FF2B5EF4-FFF2-40B4-BE49-F238E27FC236}">
                <a16:creationId xmlns="" xmlns:a16="http://schemas.microsoft.com/office/drawing/2014/main" id="{B01ADB23-A5A6-4D3F-9BB4-3EA695EBB2CE}"/>
              </a:ext>
            </a:extLst>
          </p:cNvPr>
          <p:cNvSpPr>
            <a:spLocks noGrp="1"/>
          </p:cNvSpPr>
          <p:nvPr>
            <p:ph type="sldNum" sz="quarter" idx="12"/>
          </p:nvPr>
        </p:nvSpPr>
        <p:spPr/>
        <p:txBody>
          <a:bodyPr/>
          <a:lstStyle>
            <a:lvl1pPr>
              <a:defRPr>
                <a:solidFill>
                  <a:schemeClr val="tx1"/>
                </a:solidFill>
              </a:defRPr>
            </a:lvl1pPr>
          </a:lstStyle>
          <a:p>
            <a:fld id="{DEFA0FF3-E228-4472-8338-8CB8746EC680}" type="slidenum">
              <a:rPr lang="en-GB" smtClean="0"/>
              <a:t>‹#›</a:t>
            </a:fld>
            <a:endParaRPr lang="en-GB"/>
          </a:p>
        </p:txBody>
      </p:sp>
    </p:spTree>
    <p:extLst>
      <p:ext uri="{BB962C8B-B14F-4D97-AF65-F5344CB8AC3E}">
        <p14:creationId xmlns:p14="http://schemas.microsoft.com/office/powerpoint/2010/main" val="3099452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pic>
        <p:nvPicPr>
          <p:cNvPr id="5" name="Picture 3">
            <a:extLst>
              <a:ext uri="{FF2B5EF4-FFF2-40B4-BE49-F238E27FC236}">
                <a16:creationId xmlns="" xmlns:a16="http://schemas.microsoft.com/office/drawing/2014/main" id="{F7A3D810-1991-4522-98C5-15C9E60395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 y="4667250"/>
            <a:ext cx="12335935" cy="221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ate Placeholder 3">
            <a:extLst>
              <a:ext uri="{FF2B5EF4-FFF2-40B4-BE49-F238E27FC236}">
                <a16:creationId xmlns="" xmlns:a16="http://schemas.microsoft.com/office/drawing/2014/main" id="{876FF100-0071-48E3-8F3B-F18CB9CE18AF}"/>
              </a:ext>
            </a:extLst>
          </p:cNvPr>
          <p:cNvSpPr txBox="1">
            <a:spLocks/>
          </p:cNvSpPr>
          <p:nvPr/>
        </p:nvSpPr>
        <p:spPr bwMode="auto">
          <a:xfrm>
            <a:off x="9552517" y="6492876"/>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fld id="{5EB95484-D8D0-4358-B5E7-5C9679E65232}" type="datetime1">
              <a:rPr lang="en-GB" altLang="en-US" sz="1200" smtClean="0">
                <a:solidFill>
                  <a:srgbClr val="8C8E91"/>
                </a:solidFill>
                <a:latin typeface="Gill Sans MT" panose="020B0502020104020203" pitchFamily="34" charset="0"/>
              </a:rPr>
              <a:pPr eaLnBrk="1" hangingPunct="1">
                <a:defRPr/>
              </a:pPr>
              <a:t>10/08/2022</a:t>
            </a:fld>
            <a:endParaRPr lang="en-GB" altLang="en-US" sz="1200">
              <a:solidFill>
                <a:srgbClr val="8C8E91"/>
              </a:solidFill>
              <a:latin typeface="Gill Sans MT" panose="020B0502020104020203" pitchFamily="34" charset="0"/>
            </a:endParaRPr>
          </a:p>
        </p:txBody>
      </p:sp>
      <p:sp>
        <p:nvSpPr>
          <p:cNvPr id="7" name="Title 1">
            <a:extLst>
              <a:ext uri="{FF2B5EF4-FFF2-40B4-BE49-F238E27FC236}">
                <a16:creationId xmlns="" xmlns:a16="http://schemas.microsoft.com/office/drawing/2014/main" id="{F0F74B03-6E72-4BBE-A95D-63E3B20C78B9}"/>
              </a:ext>
            </a:extLst>
          </p:cNvPr>
          <p:cNvSpPr txBox="1">
            <a:spLocks/>
          </p:cNvSpPr>
          <p:nvPr/>
        </p:nvSpPr>
        <p:spPr>
          <a:xfrm>
            <a:off x="211667" y="6165850"/>
            <a:ext cx="10877551" cy="782638"/>
          </a:xfrm>
          <a:prstGeom prst="rect">
            <a:avLst/>
          </a:prstGeom>
        </p:spPr>
        <p:txBody>
          <a:bodyPr anchor="ctr">
            <a:normAutofit/>
          </a:bodyPr>
          <a:lstStyle>
            <a:lvl1pPr algn="l">
              <a:defRPr baseline="0">
                <a:solidFill>
                  <a:schemeClr val="accent1"/>
                </a:solidFill>
              </a:defRPr>
            </a:lvl1pPr>
          </a:lstStyle>
          <a:p>
            <a:pPr eaLnBrk="1" fontAlgn="auto" hangingPunct="1">
              <a:spcAft>
                <a:spcPts val="0"/>
              </a:spcAft>
              <a:defRPr/>
            </a:pPr>
            <a:r>
              <a:rPr lang="en-US" sz="2400" dirty="0">
                <a:solidFill>
                  <a:schemeClr val="bg2"/>
                </a:solidFill>
                <a:latin typeface="+mn-lt"/>
                <a:ea typeface="+mj-ea"/>
                <a:cs typeface="+mj-cs"/>
              </a:rPr>
              <a:t>Working together to improve and make a difference</a:t>
            </a:r>
            <a:endParaRPr lang="en-GB" sz="2400" dirty="0">
              <a:solidFill>
                <a:schemeClr val="bg2"/>
              </a:solidFill>
              <a:latin typeface="+mn-lt"/>
              <a:ea typeface="+mj-ea"/>
              <a:cs typeface="+mj-cs"/>
            </a:endParaRPr>
          </a:p>
        </p:txBody>
      </p:sp>
      <p:pic>
        <p:nvPicPr>
          <p:cNvPr id="8" name="Picture 2">
            <a:extLst>
              <a:ext uri="{FF2B5EF4-FFF2-40B4-BE49-F238E27FC236}">
                <a16:creationId xmlns="" xmlns:a16="http://schemas.microsoft.com/office/drawing/2014/main" id="{74B5CEC6-D912-4F5F-A916-3941C217AB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5634" y="115889"/>
            <a:ext cx="197696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09602" y="764704"/>
            <a:ext cx="4011084" cy="670396"/>
          </a:xfrm>
        </p:spPr>
        <p:txBody>
          <a:bodyPr anchor="b"/>
          <a:lstStyle>
            <a:lvl1pPr algn="l">
              <a:defRPr sz="2000" b="1" baseline="0">
                <a:solidFill>
                  <a:srgbClr val="12326E"/>
                </a:solidFill>
              </a:defRPr>
            </a:lvl1pPr>
          </a:lstStyle>
          <a:p>
            <a:r>
              <a:rPr lang="en-US"/>
              <a:t>Click to edit Master title style</a:t>
            </a:r>
            <a:endParaRPr lang="en-GB" dirty="0"/>
          </a:p>
        </p:txBody>
      </p:sp>
      <p:sp>
        <p:nvSpPr>
          <p:cNvPr id="3" name="Content Placeholder 2"/>
          <p:cNvSpPr>
            <a:spLocks noGrp="1"/>
          </p:cNvSpPr>
          <p:nvPr>
            <p:ph idx="1"/>
          </p:nvPr>
        </p:nvSpPr>
        <p:spPr>
          <a:xfrm>
            <a:off x="4766734" y="764704"/>
            <a:ext cx="6815668" cy="5361460"/>
          </a:xfrm>
        </p:spPr>
        <p:txBody>
          <a:bodyPr/>
          <a:lstStyle>
            <a:lvl1pPr>
              <a:defRPr sz="3200" baseline="0">
                <a:solidFill>
                  <a:srgbClr val="12326E"/>
                </a:solidFill>
              </a:defRPr>
            </a:lvl1pPr>
            <a:lvl2pPr>
              <a:defRPr sz="2800" baseline="0">
                <a:solidFill>
                  <a:srgbClr val="12326E"/>
                </a:solidFill>
              </a:defRPr>
            </a:lvl2pPr>
            <a:lvl3pPr>
              <a:defRPr sz="2400" baseline="0">
                <a:solidFill>
                  <a:srgbClr val="12326E"/>
                </a:solidFill>
              </a:defRPr>
            </a:lvl3pPr>
            <a:lvl4pPr>
              <a:defRPr sz="2000" baseline="0">
                <a:solidFill>
                  <a:srgbClr val="12326E"/>
                </a:solidFill>
              </a:defRPr>
            </a:lvl4pPr>
            <a:lvl5pPr>
              <a:defRPr sz="2000" baseline="0">
                <a:solidFill>
                  <a:srgbClr val="12326E"/>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baseline="0">
                <a:solidFill>
                  <a:srgbClr val="12326E"/>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Date Placeholder 4">
            <a:extLst>
              <a:ext uri="{FF2B5EF4-FFF2-40B4-BE49-F238E27FC236}">
                <a16:creationId xmlns="" xmlns:a16="http://schemas.microsoft.com/office/drawing/2014/main" id="{CA717EB9-624F-4013-B4A5-D30FEC2FB872}"/>
              </a:ext>
            </a:extLst>
          </p:cNvPr>
          <p:cNvSpPr>
            <a:spLocks noGrp="1"/>
          </p:cNvSpPr>
          <p:nvPr>
            <p:ph type="dt" sz="half" idx="10"/>
          </p:nvPr>
        </p:nvSpPr>
        <p:spPr/>
        <p:txBody>
          <a:bodyPr/>
          <a:lstStyle>
            <a:lvl1pPr>
              <a:defRPr/>
            </a:lvl1pPr>
          </a:lstStyle>
          <a:p>
            <a:fld id="{6B6DC4D5-36D4-4216-B810-1473E4697030}" type="datetimeFigureOut">
              <a:rPr lang="en-GB" smtClean="0"/>
              <a:t>10/08/2022</a:t>
            </a:fld>
            <a:endParaRPr lang="en-GB"/>
          </a:p>
        </p:txBody>
      </p:sp>
      <p:sp>
        <p:nvSpPr>
          <p:cNvPr id="10" name="Footer Placeholder 5">
            <a:extLst>
              <a:ext uri="{FF2B5EF4-FFF2-40B4-BE49-F238E27FC236}">
                <a16:creationId xmlns="" xmlns:a16="http://schemas.microsoft.com/office/drawing/2014/main" id="{FBBFB106-35CD-4DFE-9531-684DAC382B84}"/>
              </a:ext>
            </a:extLst>
          </p:cNvPr>
          <p:cNvSpPr>
            <a:spLocks noGrp="1"/>
          </p:cNvSpPr>
          <p:nvPr>
            <p:ph type="ftr" sz="quarter" idx="11"/>
          </p:nvPr>
        </p:nvSpPr>
        <p:spPr/>
        <p:txBody>
          <a:bodyPr/>
          <a:lstStyle>
            <a:lvl1pPr>
              <a:defRPr/>
            </a:lvl1pPr>
          </a:lstStyle>
          <a:p>
            <a:endParaRPr lang="en-GB"/>
          </a:p>
        </p:txBody>
      </p:sp>
      <p:sp>
        <p:nvSpPr>
          <p:cNvPr id="11" name="Slide Number Placeholder 6">
            <a:extLst>
              <a:ext uri="{FF2B5EF4-FFF2-40B4-BE49-F238E27FC236}">
                <a16:creationId xmlns="" xmlns:a16="http://schemas.microsoft.com/office/drawing/2014/main" id="{CC8DBC1C-E13C-4F38-8574-BABFB58D6A54}"/>
              </a:ext>
            </a:extLst>
          </p:cNvPr>
          <p:cNvSpPr>
            <a:spLocks noGrp="1"/>
          </p:cNvSpPr>
          <p:nvPr>
            <p:ph type="sldNum" sz="quarter" idx="12"/>
          </p:nvPr>
        </p:nvSpPr>
        <p:spPr/>
        <p:txBody>
          <a:bodyPr/>
          <a:lstStyle>
            <a:lvl1pPr>
              <a:defRPr/>
            </a:lvl1pPr>
          </a:lstStyle>
          <a:p>
            <a:fld id="{DEFA0FF3-E228-4472-8338-8CB8746EC680}" type="slidenum">
              <a:rPr lang="en-GB" smtClean="0"/>
              <a:t>‹#›</a:t>
            </a:fld>
            <a:endParaRPr lang="en-GB"/>
          </a:p>
        </p:txBody>
      </p:sp>
    </p:spTree>
    <p:extLst>
      <p:ext uri="{BB962C8B-B14F-4D97-AF65-F5344CB8AC3E}">
        <p14:creationId xmlns:p14="http://schemas.microsoft.com/office/powerpoint/2010/main" val="1209114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pic>
        <p:nvPicPr>
          <p:cNvPr id="5" name="Picture 3">
            <a:extLst>
              <a:ext uri="{FF2B5EF4-FFF2-40B4-BE49-F238E27FC236}">
                <a16:creationId xmlns="" xmlns:a16="http://schemas.microsoft.com/office/drawing/2014/main" id="{7ED82B57-FC28-47FE-94F4-0090770327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667250"/>
            <a:ext cx="12335933" cy="221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 xmlns:a16="http://schemas.microsoft.com/office/drawing/2014/main" id="{29291262-69F2-4912-BD02-680E11845388}"/>
              </a:ext>
            </a:extLst>
          </p:cNvPr>
          <p:cNvSpPr txBox="1">
            <a:spLocks/>
          </p:cNvSpPr>
          <p:nvPr/>
        </p:nvSpPr>
        <p:spPr>
          <a:xfrm>
            <a:off x="211667" y="6165850"/>
            <a:ext cx="10877551" cy="782638"/>
          </a:xfrm>
          <a:prstGeom prst="rect">
            <a:avLst/>
          </a:prstGeom>
        </p:spPr>
        <p:txBody>
          <a:bodyPr anchor="ctr">
            <a:normAutofit/>
          </a:bodyPr>
          <a:lstStyle>
            <a:lvl1pPr algn="l">
              <a:defRPr baseline="0">
                <a:solidFill>
                  <a:schemeClr val="accent1"/>
                </a:solidFill>
              </a:defRPr>
            </a:lvl1pPr>
          </a:lstStyle>
          <a:p>
            <a:pPr eaLnBrk="1" fontAlgn="auto" hangingPunct="1">
              <a:spcAft>
                <a:spcPts val="0"/>
              </a:spcAft>
              <a:defRPr/>
            </a:pPr>
            <a:r>
              <a:rPr lang="en-US" sz="2400" dirty="0">
                <a:solidFill>
                  <a:schemeClr val="bg2"/>
                </a:solidFill>
                <a:latin typeface="+mn-lt"/>
                <a:ea typeface="+mj-ea"/>
                <a:cs typeface="+mj-cs"/>
              </a:rPr>
              <a:t>Working together to improve and make a difference</a:t>
            </a:r>
            <a:endParaRPr lang="en-GB" sz="2400" dirty="0">
              <a:solidFill>
                <a:schemeClr val="bg2"/>
              </a:solidFill>
              <a:latin typeface="+mn-lt"/>
              <a:ea typeface="+mj-ea"/>
              <a:cs typeface="+mj-cs"/>
            </a:endParaRPr>
          </a:p>
        </p:txBody>
      </p:sp>
      <p:pic>
        <p:nvPicPr>
          <p:cNvPr id="7" name="Picture 2">
            <a:extLst>
              <a:ext uri="{FF2B5EF4-FFF2-40B4-BE49-F238E27FC236}">
                <a16:creationId xmlns="" xmlns:a16="http://schemas.microsoft.com/office/drawing/2014/main" id="{0078B457-9D0E-4B81-B647-FA9B74142C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5634" y="115889"/>
            <a:ext cx="197696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351584" y="414908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6"/>
            <a:ext cx="7315200" cy="353630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2351584" y="4653136"/>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14985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lvl1pPr>
              <a:defRPr baseline="0">
                <a:solidFill>
                  <a:srgbClr val="12326E"/>
                </a:solidFill>
              </a:defRPr>
            </a:lvl1pPr>
            <a:lvl2pPr>
              <a:defRPr baseline="0">
                <a:solidFill>
                  <a:srgbClr val="12326E"/>
                </a:solidFill>
              </a:defRPr>
            </a:lvl2pPr>
            <a:lvl3pPr>
              <a:defRPr baseline="0">
                <a:solidFill>
                  <a:srgbClr val="12326E"/>
                </a:solidFill>
              </a:defRPr>
            </a:lvl3pPr>
            <a:lvl4pPr>
              <a:defRPr baseline="0">
                <a:solidFill>
                  <a:srgbClr val="12326E"/>
                </a:solidFill>
              </a:defRPr>
            </a:lvl4pPr>
            <a:lvl5pPr>
              <a:defRPr baseline="0">
                <a:solidFill>
                  <a:srgbClr val="12326E"/>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a:extLst>
              <a:ext uri="{FF2B5EF4-FFF2-40B4-BE49-F238E27FC236}">
                <a16:creationId xmlns="" xmlns:a16="http://schemas.microsoft.com/office/drawing/2014/main" id="{CD4F9E08-C5BF-4E25-83EE-CF2E61DD575F}"/>
              </a:ext>
            </a:extLst>
          </p:cNvPr>
          <p:cNvSpPr>
            <a:spLocks noGrp="1"/>
          </p:cNvSpPr>
          <p:nvPr>
            <p:ph type="dt" sz="half" idx="10"/>
          </p:nvPr>
        </p:nvSpPr>
        <p:spPr/>
        <p:txBody>
          <a:bodyPr/>
          <a:lstStyle>
            <a:lvl1pPr>
              <a:defRPr/>
            </a:lvl1pPr>
          </a:lstStyle>
          <a:p>
            <a:fld id="{6B6DC4D5-36D4-4216-B810-1473E4697030}" type="datetimeFigureOut">
              <a:rPr lang="en-GB" smtClean="0"/>
              <a:t>10/08/2022</a:t>
            </a:fld>
            <a:endParaRPr lang="en-GB"/>
          </a:p>
        </p:txBody>
      </p:sp>
      <p:sp>
        <p:nvSpPr>
          <p:cNvPr id="5" name="Footer Placeholder 4">
            <a:extLst>
              <a:ext uri="{FF2B5EF4-FFF2-40B4-BE49-F238E27FC236}">
                <a16:creationId xmlns="" xmlns:a16="http://schemas.microsoft.com/office/drawing/2014/main" id="{93111D81-A5DB-4B39-AF75-D43FDFD7247E}"/>
              </a:ext>
            </a:extLst>
          </p:cNvPr>
          <p:cNvSpPr>
            <a:spLocks noGrp="1"/>
          </p:cNvSpPr>
          <p:nvPr>
            <p:ph type="ftr" sz="quarter" idx="11"/>
          </p:nvPr>
        </p:nvSpPr>
        <p:spPr/>
        <p:txBody>
          <a:bodyPr/>
          <a:lstStyle>
            <a:lvl1pPr>
              <a:defRPr/>
            </a:lvl1pPr>
          </a:lstStyle>
          <a:p>
            <a:endParaRPr lang="en-GB"/>
          </a:p>
        </p:txBody>
      </p:sp>
      <p:sp>
        <p:nvSpPr>
          <p:cNvPr id="6" name="Slide Number Placeholder 5">
            <a:extLst>
              <a:ext uri="{FF2B5EF4-FFF2-40B4-BE49-F238E27FC236}">
                <a16:creationId xmlns="" xmlns:a16="http://schemas.microsoft.com/office/drawing/2014/main" id="{D99C6D8F-669A-4949-B8AB-FF156C50E91B}"/>
              </a:ext>
            </a:extLst>
          </p:cNvPr>
          <p:cNvSpPr>
            <a:spLocks noGrp="1"/>
          </p:cNvSpPr>
          <p:nvPr>
            <p:ph type="sldNum" sz="quarter" idx="12"/>
          </p:nvPr>
        </p:nvSpPr>
        <p:spPr/>
        <p:txBody>
          <a:bodyPr/>
          <a:lstStyle>
            <a:lvl1pPr>
              <a:defRPr/>
            </a:lvl1pPr>
          </a:lstStyle>
          <a:p>
            <a:fld id="{DEFA0FF3-E228-4472-8338-8CB8746EC680}" type="slidenum">
              <a:rPr lang="en-GB" smtClean="0"/>
              <a:t>‹#›</a:t>
            </a:fld>
            <a:endParaRPr lang="en-GB"/>
          </a:p>
        </p:txBody>
      </p:sp>
    </p:spTree>
    <p:extLst>
      <p:ext uri="{BB962C8B-B14F-4D97-AF65-F5344CB8AC3E}">
        <p14:creationId xmlns:p14="http://schemas.microsoft.com/office/powerpoint/2010/main" val="782996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9E903F73-B61B-4A67-8939-FE039891900A}"/>
              </a:ext>
            </a:extLst>
          </p:cNvPr>
          <p:cNvSpPr>
            <a:spLocks noGrp="1"/>
          </p:cNvSpPr>
          <p:nvPr>
            <p:ph type="dt" sz="half" idx="10"/>
          </p:nvPr>
        </p:nvSpPr>
        <p:spPr/>
        <p:txBody>
          <a:bodyPr/>
          <a:lstStyle>
            <a:lvl1pPr>
              <a:defRPr/>
            </a:lvl1pPr>
          </a:lstStyle>
          <a:p>
            <a:fld id="{6B6DC4D5-36D4-4216-B810-1473E4697030}" type="datetimeFigureOut">
              <a:rPr lang="en-GB" smtClean="0"/>
              <a:t>10/08/2022</a:t>
            </a:fld>
            <a:endParaRPr lang="en-GB"/>
          </a:p>
        </p:txBody>
      </p:sp>
      <p:sp>
        <p:nvSpPr>
          <p:cNvPr id="5" name="Footer Placeholder 4">
            <a:extLst>
              <a:ext uri="{FF2B5EF4-FFF2-40B4-BE49-F238E27FC236}">
                <a16:creationId xmlns="" xmlns:a16="http://schemas.microsoft.com/office/drawing/2014/main" id="{51884E1E-859D-487A-B89E-432A70B8CF58}"/>
              </a:ext>
            </a:extLst>
          </p:cNvPr>
          <p:cNvSpPr>
            <a:spLocks noGrp="1"/>
          </p:cNvSpPr>
          <p:nvPr>
            <p:ph type="ftr" sz="quarter" idx="11"/>
          </p:nvPr>
        </p:nvSpPr>
        <p:spPr/>
        <p:txBody>
          <a:bodyPr/>
          <a:lstStyle>
            <a:lvl1pPr>
              <a:defRPr/>
            </a:lvl1pPr>
          </a:lstStyle>
          <a:p>
            <a:endParaRPr lang="en-GB"/>
          </a:p>
        </p:txBody>
      </p:sp>
      <p:sp>
        <p:nvSpPr>
          <p:cNvPr id="6" name="Slide Number Placeholder 5">
            <a:extLst>
              <a:ext uri="{FF2B5EF4-FFF2-40B4-BE49-F238E27FC236}">
                <a16:creationId xmlns="" xmlns:a16="http://schemas.microsoft.com/office/drawing/2014/main" id="{82D11004-74A9-4559-B4C9-A959D9592380}"/>
              </a:ext>
            </a:extLst>
          </p:cNvPr>
          <p:cNvSpPr>
            <a:spLocks noGrp="1"/>
          </p:cNvSpPr>
          <p:nvPr>
            <p:ph type="sldNum" sz="quarter" idx="12"/>
          </p:nvPr>
        </p:nvSpPr>
        <p:spPr/>
        <p:txBody>
          <a:bodyPr/>
          <a:lstStyle>
            <a:lvl1pPr>
              <a:defRPr/>
            </a:lvl1pPr>
          </a:lstStyle>
          <a:p>
            <a:fld id="{DEFA0FF3-E228-4472-8338-8CB8746EC680}" type="slidenum">
              <a:rPr lang="en-GB" smtClean="0"/>
              <a:t>‹#›</a:t>
            </a:fld>
            <a:endParaRPr lang="en-GB"/>
          </a:p>
        </p:txBody>
      </p:sp>
    </p:spTree>
    <p:extLst>
      <p:ext uri="{BB962C8B-B14F-4D97-AF65-F5344CB8AC3E}">
        <p14:creationId xmlns:p14="http://schemas.microsoft.com/office/powerpoint/2010/main" val="29816629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
    <p:spTree>
      <p:nvGrpSpPr>
        <p:cNvPr id="1" name=""/>
        <p:cNvGrpSpPr/>
        <p:nvPr/>
      </p:nvGrpSpPr>
      <p:grpSpPr>
        <a:xfrm>
          <a:off x="0" y="0"/>
          <a:ext cx="0" cy="0"/>
          <a:chOff x="0" y="0"/>
          <a:chExt cx="0" cy="0"/>
        </a:xfrm>
      </p:grpSpPr>
      <p:sp>
        <p:nvSpPr>
          <p:cNvPr id="7" name="Rectangle 6"/>
          <p:cNvSpPr/>
          <p:nvPr userDrawn="1"/>
        </p:nvSpPr>
        <p:spPr>
          <a:xfrm>
            <a:off x="-1" y="0"/>
            <a:ext cx="1094015" cy="685800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sp>
        <p:nvSpPr>
          <p:cNvPr id="8" name="Text Placeholder 19"/>
          <p:cNvSpPr>
            <a:spLocks noGrp="1"/>
          </p:cNvSpPr>
          <p:nvPr>
            <p:ph type="body" sz="quarter" idx="13" hasCustomPrompt="1"/>
          </p:nvPr>
        </p:nvSpPr>
        <p:spPr>
          <a:xfrm>
            <a:off x="1542369" y="3257724"/>
            <a:ext cx="8556852" cy="644979"/>
          </a:xfrm>
          <a:prstGeom prst="rect">
            <a:avLst/>
          </a:prstGeom>
        </p:spPr>
        <p:txBody>
          <a:bodyPr>
            <a:noAutofit/>
          </a:bodyPr>
          <a:lstStyle>
            <a:lvl1pPr marL="0" indent="0">
              <a:buNone/>
              <a:defRPr sz="44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PowerPoint Presentation Title</a:t>
            </a:r>
            <a:endParaRPr lang="en-GB" dirty="0"/>
          </a:p>
        </p:txBody>
      </p:sp>
      <p:sp>
        <p:nvSpPr>
          <p:cNvPr id="9" name="Text Placeholder 13"/>
          <p:cNvSpPr>
            <a:spLocks noGrp="1"/>
          </p:cNvSpPr>
          <p:nvPr>
            <p:ph type="body" sz="quarter" idx="11" hasCustomPrompt="1"/>
          </p:nvPr>
        </p:nvSpPr>
        <p:spPr>
          <a:xfrm>
            <a:off x="1542369" y="4039919"/>
            <a:ext cx="9866540" cy="767443"/>
          </a:xfrm>
          <a:prstGeom prst="rect">
            <a:avLst/>
          </a:prstGeom>
        </p:spPr>
        <p:txBody>
          <a:bodyPr>
            <a:normAutofit/>
          </a:bodyPr>
          <a:lstStyle>
            <a:lvl1pPr marL="0" indent="0">
              <a:lnSpc>
                <a:spcPct val="100000"/>
              </a:lnSpc>
              <a:spcBef>
                <a:spcPts val="0"/>
              </a:spcBef>
              <a:buFont typeface="Arial" panose="020B0604020202020204" pitchFamily="34" charset="0"/>
              <a:buNone/>
              <a:defRPr sz="1800" b="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Alison Semmence</a:t>
            </a:r>
          </a:p>
          <a:p>
            <a:pPr lvl="0"/>
            <a:r>
              <a:rPr lang="en-US" dirty="0"/>
              <a:t>Chief Executive, York CVS </a:t>
            </a:r>
          </a:p>
          <a:p>
            <a:pPr lvl="0"/>
            <a:endParaRPr lang="en-US" dirty="0"/>
          </a:p>
          <a:p>
            <a:pPr lvl="0"/>
            <a:endParaRPr lang="en-US" dirty="0"/>
          </a:p>
        </p:txBody>
      </p:sp>
      <p:sp>
        <p:nvSpPr>
          <p:cNvPr id="15" name="Text Placeholder 11"/>
          <p:cNvSpPr>
            <a:spLocks noGrp="1"/>
          </p:cNvSpPr>
          <p:nvPr>
            <p:ph type="body" sz="quarter" idx="14" hasCustomPrompt="1"/>
          </p:nvPr>
        </p:nvSpPr>
        <p:spPr>
          <a:xfrm>
            <a:off x="8801100" y="6000750"/>
            <a:ext cx="2789281" cy="277813"/>
          </a:xfrm>
          <a:prstGeom prst="rect">
            <a:avLst/>
          </a:prstGeom>
        </p:spPr>
        <p:txBody>
          <a:bodyPr>
            <a:noAutofit/>
          </a:bodyPr>
          <a:lstStyle>
            <a:lvl1pPr marL="0" indent="0" algn="r">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t>Presentation title - date </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01051" y="543245"/>
            <a:ext cx="3164838" cy="1246486"/>
          </a:xfrm>
          <a:prstGeom prst="rect">
            <a:avLst/>
          </a:prstGeom>
        </p:spPr>
      </p:pic>
    </p:spTree>
    <p:extLst>
      <p:ext uri="{BB962C8B-B14F-4D97-AF65-F5344CB8AC3E}">
        <p14:creationId xmlns:p14="http://schemas.microsoft.com/office/powerpoint/2010/main" val="28388445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7" name="Rectangle 6"/>
          <p:cNvSpPr/>
          <p:nvPr userDrawn="1"/>
        </p:nvSpPr>
        <p:spPr>
          <a:xfrm>
            <a:off x="-1" y="0"/>
            <a:ext cx="12192001" cy="685800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14755" r="15545"/>
          <a:stretch/>
        </p:blipFill>
        <p:spPr>
          <a:xfrm>
            <a:off x="8303078" y="505216"/>
            <a:ext cx="3265715" cy="1317171"/>
          </a:xfrm>
          <a:prstGeom prst="rect">
            <a:avLst/>
          </a:prstGeom>
        </p:spPr>
      </p:pic>
      <p:sp>
        <p:nvSpPr>
          <p:cNvPr id="8" name="Text Placeholder 19"/>
          <p:cNvSpPr>
            <a:spLocks noGrp="1"/>
          </p:cNvSpPr>
          <p:nvPr>
            <p:ph type="body" sz="quarter" idx="13" hasCustomPrompt="1"/>
          </p:nvPr>
        </p:nvSpPr>
        <p:spPr>
          <a:xfrm>
            <a:off x="989627" y="3241395"/>
            <a:ext cx="8556852" cy="644979"/>
          </a:xfrm>
          <a:prstGeom prst="rect">
            <a:avLst/>
          </a:prstGeom>
        </p:spPr>
        <p:txBody>
          <a:bodyPr>
            <a:noAutofit/>
          </a:bodyPr>
          <a:lstStyle>
            <a:lvl1pPr marL="0" indent="0">
              <a:buNone/>
              <a:defRPr sz="4400" b="1" baseline="0">
                <a:solidFill>
                  <a:schemeClr val="bg1"/>
                </a:solidFill>
                <a:latin typeface="Arial" panose="020B0604020202020204" pitchFamily="34" charset="0"/>
                <a:cs typeface="Arial" panose="020B0604020202020204" pitchFamily="34" charset="0"/>
              </a:defRPr>
            </a:lvl1pPr>
          </a:lstStyle>
          <a:p>
            <a:pPr lvl="0"/>
            <a:r>
              <a:rPr lang="en-US" dirty="0"/>
              <a:t>PowerPoint Presentation Title</a:t>
            </a:r>
            <a:endParaRPr lang="en-GB" dirty="0"/>
          </a:p>
        </p:txBody>
      </p:sp>
      <p:sp>
        <p:nvSpPr>
          <p:cNvPr id="9" name="Text Placeholder 13"/>
          <p:cNvSpPr>
            <a:spLocks noGrp="1"/>
          </p:cNvSpPr>
          <p:nvPr>
            <p:ph type="body" sz="quarter" idx="11" hasCustomPrompt="1"/>
          </p:nvPr>
        </p:nvSpPr>
        <p:spPr>
          <a:xfrm>
            <a:off x="989627" y="4221022"/>
            <a:ext cx="9866540" cy="767443"/>
          </a:xfrm>
          <a:prstGeom prst="rect">
            <a:avLst/>
          </a:prstGeom>
        </p:spPr>
        <p:txBody>
          <a:bodyPr>
            <a:normAutofit/>
          </a:bodyPr>
          <a:lstStyle>
            <a:lvl1pPr marL="0" indent="0">
              <a:lnSpc>
                <a:spcPct val="100000"/>
              </a:lnSpc>
              <a:spcBef>
                <a:spcPts val="0"/>
              </a:spcBef>
              <a:buFont typeface="Arial" panose="020B0604020202020204" pitchFamily="34" charset="0"/>
              <a:buNone/>
              <a:defRPr sz="1800" b="0" baseline="0">
                <a:solidFill>
                  <a:schemeClr val="bg1"/>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Alison Semmence</a:t>
            </a:r>
          </a:p>
          <a:p>
            <a:pPr lvl="0"/>
            <a:r>
              <a:rPr lang="en-US" dirty="0"/>
              <a:t>Chief Executive, York CVS </a:t>
            </a:r>
          </a:p>
          <a:p>
            <a:pPr lvl="0"/>
            <a:endParaRPr lang="en-US" dirty="0"/>
          </a:p>
          <a:p>
            <a:pPr lvl="0"/>
            <a:endParaRPr lang="en-US" dirty="0"/>
          </a:p>
        </p:txBody>
      </p:sp>
      <p:sp>
        <p:nvSpPr>
          <p:cNvPr id="15" name="Text Placeholder 11"/>
          <p:cNvSpPr>
            <a:spLocks noGrp="1"/>
          </p:cNvSpPr>
          <p:nvPr>
            <p:ph type="body" sz="quarter" idx="14" hasCustomPrompt="1"/>
          </p:nvPr>
        </p:nvSpPr>
        <p:spPr>
          <a:xfrm>
            <a:off x="8801100" y="6000750"/>
            <a:ext cx="2789281" cy="277813"/>
          </a:xfrm>
          <a:prstGeom prst="rect">
            <a:avLst/>
          </a:prstGeom>
        </p:spPr>
        <p:txBody>
          <a:bodyPr>
            <a:noAutofit/>
          </a:bodyPr>
          <a:lstStyle>
            <a:lvl1pPr marL="0" indent="0" algn="r">
              <a:buNone/>
              <a:defRPr sz="1400" baseline="0">
                <a:solidFill>
                  <a:schemeClr val="bg1"/>
                </a:solidFill>
                <a:latin typeface="Arial" panose="020B0604020202020204" pitchFamily="34" charset="0"/>
                <a:cs typeface="Arial" panose="020B0604020202020204" pitchFamily="34" charset="0"/>
              </a:defRPr>
            </a:lvl1pPr>
          </a:lstStyle>
          <a:p>
            <a:pPr lvl="0"/>
            <a:r>
              <a:rPr lang="en-GB" dirty="0"/>
              <a:t>Presentation title - date </a:t>
            </a:r>
          </a:p>
        </p:txBody>
      </p:sp>
      <p:cxnSp>
        <p:nvCxnSpPr>
          <p:cNvPr id="18" name="Straight Connector 17"/>
          <p:cNvCxnSpPr/>
          <p:nvPr userDrawn="1"/>
        </p:nvCxnSpPr>
        <p:spPr>
          <a:xfrm>
            <a:off x="1089688" y="6303283"/>
            <a:ext cx="771141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78017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sp>
        <p:nvSpPr>
          <p:cNvPr id="7" name="Rectangle 6"/>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sp>
        <p:nvSpPr>
          <p:cNvPr id="8" name="Text Placeholder 19"/>
          <p:cNvSpPr>
            <a:spLocks noGrp="1"/>
          </p:cNvSpPr>
          <p:nvPr>
            <p:ph type="body" sz="quarter" idx="13" hasCustomPrompt="1"/>
          </p:nvPr>
        </p:nvSpPr>
        <p:spPr>
          <a:xfrm>
            <a:off x="587148" y="3790506"/>
            <a:ext cx="8556852" cy="644979"/>
          </a:xfrm>
          <a:prstGeom prst="rect">
            <a:avLst/>
          </a:prstGeom>
        </p:spPr>
        <p:txBody>
          <a:bodyPr>
            <a:noAutofit/>
          </a:bodyPr>
          <a:lstStyle>
            <a:lvl1pPr marL="0" indent="0">
              <a:buNone/>
              <a:defRPr sz="44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PowerPoint Presentation Title</a:t>
            </a:r>
            <a:endParaRPr lang="en-GB" dirty="0"/>
          </a:p>
        </p:txBody>
      </p:sp>
      <p:sp>
        <p:nvSpPr>
          <p:cNvPr id="9" name="Text Placeholder 13"/>
          <p:cNvSpPr>
            <a:spLocks noGrp="1"/>
          </p:cNvSpPr>
          <p:nvPr>
            <p:ph type="body" sz="quarter" idx="11" hasCustomPrompt="1"/>
          </p:nvPr>
        </p:nvSpPr>
        <p:spPr>
          <a:xfrm>
            <a:off x="587148" y="4554269"/>
            <a:ext cx="11017704" cy="767443"/>
          </a:xfrm>
          <a:prstGeom prst="rect">
            <a:avLst/>
          </a:prstGeom>
        </p:spPr>
        <p:txBody>
          <a:bodyPr>
            <a:normAutofit/>
          </a:bodyPr>
          <a:lstStyle>
            <a:lvl1pPr marL="0" indent="0">
              <a:lnSpc>
                <a:spcPct val="100000"/>
              </a:lnSpc>
              <a:spcBef>
                <a:spcPts val="0"/>
              </a:spcBef>
              <a:buFont typeface="Arial" panose="020B0604020202020204" pitchFamily="34" charset="0"/>
              <a:buNone/>
              <a:defRPr sz="1800" b="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Alison Semmence</a:t>
            </a:r>
          </a:p>
          <a:p>
            <a:pPr lvl="0"/>
            <a:r>
              <a:rPr lang="en-US" dirty="0"/>
              <a:t>Chief Executive, York CVS </a:t>
            </a:r>
          </a:p>
          <a:p>
            <a:pPr lvl="0"/>
            <a:endParaRPr lang="en-US" dirty="0"/>
          </a:p>
          <a:p>
            <a:pPr lvl="0"/>
            <a:endParaRPr lang="en-US" dirty="0"/>
          </a:p>
        </p:txBody>
      </p:sp>
      <p:sp>
        <p:nvSpPr>
          <p:cNvPr id="15" name="Text Placeholder 11"/>
          <p:cNvSpPr>
            <a:spLocks noGrp="1"/>
          </p:cNvSpPr>
          <p:nvPr>
            <p:ph type="body" sz="quarter" idx="14" hasCustomPrompt="1"/>
          </p:nvPr>
        </p:nvSpPr>
        <p:spPr>
          <a:xfrm>
            <a:off x="8801100" y="6000750"/>
            <a:ext cx="2789281" cy="277813"/>
          </a:xfrm>
          <a:prstGeom prst="rect">
            <a:avLst/>
          </a:prstGeom>
        </p:spPr>
        <p:txBody>
          <a:bodyPr>
            <a:noAutofit/>
          </a:bodyPr>
          <a:lstStyle>
            <a:lvl1pPr marL="0" indent="0" algn="r">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t>Presentation title - date </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01051" y="543245"/>
            <a:ext cx="3164838" cy="1246486"/>
          </a:xfrm>
          <a:prstGeom prst="rect">
            <a:avLst/>
          </a:prstGeom>
        </p:spPr>
      </p:pic>
    </p:spTree>
    <p:extLst>
      <p:ext uri="{BB962C8B-B14F-4D97-AF65-F5344CB8AC3E}">
        <p14:creationId xmlns:p14="http://schemas.microsoft.com/office/powerpoint/2010/main" val="9488207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7" name="Rectangle 6"/>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sp>
        <p:nvSpPr>
          <p:cNvPr id="8" name="Text Placeholder 19"/>
          <p:cNvSpPr>
            <a:spLocks noGrp="1"/>
          </p:cNvSpPr>
          <p:nvPr>
            <p:ph type="body" sz="quarter" idx="13" hasCustomPrompt="1"/>
          </p:nvPr>
        </p:nvSpPr>
        <p:spPr>
          <a:xfrm>
            <a:off x="542925" y="525034"/>
            <a:ext cx="5207000"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Title text</a:t>
            </a:r>
            <a:endParaRPr lang="en-GB" dirty="0"/>
          </a:p>
        </p:txBody>
      </p:sp>
      <p:sp>
        <p:nvSpPr>
          <p:cNvPr id="9" name="Text Placeholder 13"/>
          <p:cNvSpPr>
            <a:spLocks noGrp="1"/>
          </p:cNvSpPr>
          <p:nvPr>
            <p:ph type="body" sz="quarter" idx="11" hasCustomPrompt="1"/>
          </p:nvPr>
        </p:nvSpPr>
        <p:spPr>
          <a:xfrm>
            <a:off x="542925" y="1812471"/>
            <a:ext cx="11017704" cy="767443"/>
          </a:xfrm>
          <a:prstGeom prst="rect">
            <a:avLst/>
          </a:prstGeom>
        </p:spPr>
        <p:txBody>
          <a:bodyPr>
            <a:normAutofit/>
          </a:bodyPr>
          <a:lstStyle>
            <a:lvl1pPr marL="0" indent="0">
              <a:buFont typeface="Arial" panose="020B0604020202020204" pitchFamily="34" charse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Main body text Ariel 18 point – make sure all main text is the same size throughout – quotes and highlighted text can be made larger if needed. </a:t>
            </a:r>
          </a:p>
          <a:p>
            <a:pPr lvl="0"/>
            <a:endParaRPr lang="en-US" dirty="0"/>
          </a:p>
          <a:p>
            <a:pPr lvl="0"/>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07611" y="525034"/>
            <a:ext cx="2182770" cy="859694"/>
          </a:xfrm>
          <a:prstGeom prst="rect">
            <a:avLst/>
          </a:prstGeom>
        </p:spPr>
      </p:pic>
      <p:sp>
        <p:nvSpPr>
          <p:cNvPr id="12" name="Text Placeholder 11"/>
          <p:cNvSpPr>
            <a:spLocks noGrp="1"/>
          </p:cNvSpPr>
          <p:nvPr>
            <p:ph type="body" sz="quarter" idx="14" hasCustomPrompt="1"/>
          </p:nvPr>
        </p:nvSpPr>
        <p:spPr>
          <a:xfrm>
            <a:off x="8801100" y="6000750"/>
            <a:ext cx="2789281" cy="277813"/>
          </a:xfrm>
          <a:prstGeom prst="rect">
            <a:avLst/>
          </a:prstGeom>
        </p:spPr>
        <p:txBody>
          <a:bodyPr>
            <a:noAutofit/>
          </a:bodyPr>
          <a:lstStyle>
            <a:lvl1pPr marL="0" indent="0" algn="r">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t>Presentation title - date </a:t>
            </a:r>
          </a:p>
        </p:txBody>
      </p:sp>
      <p:sp>
        <p:nvSpPr>
          <p:cNvPr id="14" name="Text Placeholder 13"/>
          <p:cNvSpPr>
            <a:spLocks noGrp="1"/>
          </p:cNvSpPr>
          <p:nvPr>
            <p:ph type="body" sz="quarter" idx="15" hasCustomPrompt="1"/>
          </p:nvPr>
        </p:nvSpPr>
        <p:spPr>
          <a:xfrm>
            <a:off x="542925" y="2824163"/>
            <a:ext cx="11047413" cy="2466975"/>
          </a:xfrm>
          <a:prstGeom prst="rect">
            <a:avLst/>
          </a:prstGeom>
        </p:spPr>
        <p:txBody>
          <a:bodyPr>
            <a:normAutofit/>
          </a:bodyPr>
          <a:lstStyle>
            <a:lvl1pPr>
              <a:defRPr sz="18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Bullet points</a:t>
            </a:r>
            <a:endParaRPr lang="en-GB" dirty="0"/>
          </a:p>
        </p:txBody>
      </p:sp>
    </p:spTree>
    <p:extLst>
      <p:ext uri="{BB962C8B-B14F-4D97-AF65-F5344CB8AC3E}">
        <p14:creationId xmlns:p14="http://schemas.microsoft.com/office/powerpoint/2010/main" val="2889567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ext slide">
    <p:spTree>
      <p:nvGrpSpPr>
        <p:cNvPr id="1" name=""/>
        <p:cNvGrpSpPr/>
        <p:nvPr/>
      </p:nvGrpSpPr>
      <p:grpSpPr>
        <a:xfrm>
          <a:off x="0" y="0"/>
          <a:ext cx="0" cy="0"/>
          <a:chOff x="0" y="0"/>
          <a:chExt cx="0" cy="0"/>
        </a:xfrm>
      </p:grpSpPr>
      <p:sp>
        <p:nvSpPr>
          <p:cNvPr id="7" name="Rectangle 6"/>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sp>
        <p:nvSpPr>
          <p:cNvPr id="8" name="Text Placeholder 19"/>
          <p:cNvSpPr>
            <a:spLocks noGrp="1"/>
          </p:cNvSpPr>
          <p:nvPr>
            <p:ph type="body" sz="quarter" idx="13" hasCustomPrompt="1"/>
          </p:nvPr>
        </p:nvSpPr>
        <p:spPr>
          <a:xfrm>
            <a:off x="542925" y="525034"/>
            <a:ext cx="5207000"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Title text</a:t>
            </a:r>
            <a:endParaRPr lang="en-GB" dirty="0"/>
          </a:p>
        </p:txBody>
      </p:sp>
      <p:sp>
        <p:nvSpPr>
          <p:cNvPr id="9" name="Text Placeholder 13"/>
          <p:cNvSpPr>
            <a:spLocks noGrp="1"/>
          </p:cNvSpPr>
          <p:nvPr>
            <p:ph type="body" sz="quarter" idx="11" hasCustomPrompt="1"/>
          </p:nvPr>
        </p:nvSpPr>
        <p:spPr>
          <a:xfrm>
            <a:off x="542925" y="1812471"/>
            <a:ext cx="11017704" cy="767443"/>
          </a:xfrm>
          <a:prstGeom prst="rect">
            <a:avLst/>
          </a:prstGeom>
        </p:spPr>
        <p:txBody>
          <a:bodyPr>
            <a:normAutofit/>
          </a:bodyPr>
          <a:lstStyle>
            <a:lvl1pPr marL="0" indent="0">
              <a:buFont typeface="Arial" panose="020B0604020202020204" pitchFamily="34" charse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Main body text Ariel 18 point – make sure all main text is the same size throughout – quotes and highlighted text can be made larger if needed. </a:t>
            </a:r>
          </a:p>
          <a:p>
            <a:pPr lvl="0"/>
            <a:endParaRPr lang="en-US" dirty="0"/>
          </a:p>
          <a:p>
            <a:pPr lvl="0"/>
            <a:endParaRPr lang="en-US" dirty="0"/>
          </a:p>
        </p:txBody>
      </p:sp>
      <p:sp>
        <p:nvSpPr>
          <p:cNvPr id="14" name="Text Placeholder 13"/>
          <p:cNvSpPr>
            <a:spLocks noGrp="1"/>
          </p:cNvSpPr>
          <p:nvPr>
            <p:ph type="body" sz="quarter" idx="15" hasCustomPrompt="1"/>
          </p:nvPr>
        </p:nvSpPr>
        <p:spPr>
          <a:xfrm>
            <a:off x="542925" y="2824163"/>
            <a:ext cx="11047413" cy="2466975"/>
          </a:xfrm>
          <a:prstGeom prst="rect">
            <a:avLst/>
          </a:prstGeom>
        </p:spPr>
        <p:txBody>
          <a:bodyPr>
            <a:normAutofit/>
          </a:bodyPr>
          <a:lstStyle>
            <a:lvl1pPr>
              <a:defRPr sz="18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Bullet points</a:t>
            </a:r>
            <a:endParaRPr lang="en-GB" dirty="0"/>
          </a:p>
        </p:txBody>
      </p:sp>
    </p:spTree>
    <p:extLst>
      <p:ext uri="{BB962C8B-B14F-4D97-AF65-F5344CB8AC3E}">
        <p14:creationId xmlns:p14="http://schemas.microsoft.com/office/powerpoint/2010/main" val="39299226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with image">
    <p:spTree>
      <p:nvGrpSpPr>
        <p:cNvPr id="1" name=""/>
        <p:cNvGrpSpPr/>
        <p:nvPr/>
      </p:nvGrpSpPr>
      <p:grpSpPr>
        <a:xfrm>
          <a:off x="0" y="0"/>
          <a:ext cx="0" cy="0"/>
          <a:chOff x="0" y="0"/>
          <a:chExt cx="0" cy="0"/>
        </a:xfrm>
      </p:grpSpPr>
      <p:sp>
        <p:nvSpPr>
          <p:cNvPr id="20" name="Text Placeholder 19"/>
          <p:cNvSpPr>
            <a:spLocks noGrp="1"/>
          </p:cNvSpPr>
          <p:nvPr>
            <p:ph type="body" sz="quarter" idx="13" hasCustomPrompt="1"/>
          </p:nvPr>
        </p:nvSpPr>
        <p:spPr>
          <a:xfrm>
            <a:off x="542925" y="493123"/>
            <a:ext cx="5207000"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Using images </a:t>
            </a:r>
            <a:endParaRPr lang="en-GB" dirty="0"/>
          </a:p>
        </p:txBody>
      </p:sp>
      <p:sp>
        <p:nvSpPr>
          <p:cNvPr id="12" name="Picture Placeholder 11"/>
          <p:cNvSpPr>
            <a:spLocks noGrp="1"/>
          </p:cNvSpPr>
          <p:nvPr>
            <p:ph type="pic" sz="quarter" idx="10" hasCustomPrompt="1"/>
          </p:nvPr>
        </p:nvSpPr>
        <p:spPr>
          <a:xfrm>
            <a:off x="6099175" y="0"/>
            <a:ext cx="6092825" cy="6858000"/>
          </a:xfrm>
          <a:prstGeom prst="rect">
            <a:avLst/>
          </a:prstGeom>
        </p:spPr>
        <p:txBody>
          <a:bodyPr/>
          <a:lstStyle>
            <a:lvl1pPr>
              <a:defRPr baseline="0"/>
            </a:lvl1pPr>
          </a:lstStyle>
          <a:p>
            <a:r>
              <a:rPr lang="en-GB" dirty="0"/>
              <a:t>Image</a:t>
            </a:r>
          </a:p>
        </p:txBody>
      </p:sp>
      <p:sp>
        <p:nvSpPr>
          <p:cNvPr id="14" name="Text Placeholder 13"/>
          <p:cNvSpPr>
            <a:spLocks noGrp="1"/>
          </p:cNvSpPr>
          <p:nvPr>
            <p:ph type="body" sz="quarter" idx="11" hasCustomPrompt="1"/>
          </p:nvPr>
        </p:nvSpPr>
        <p:spPr>
          <a:xfrm>
            <a:off x="542925" y="1820635"/>
            <a:ext cx="5207000" cy="3820885"/>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Main body text Ariel 18 point – make sure all main text is the same size throughout – quotes and highlighted text can be made larger if needed. </a:t>
            </a:r>
          </a:p>
        </p:txBody>
      </p:sp>
      <p:sp>
        <p:nvSpPr>
          <p:cNvPr id="21" name="Rectangle 20"/>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13212" y="493123"/>
            <a:ext cx="3171568" cy="891605"/>
          </a:xfrm>
          <a:prstGeom prst="rect">
            <a:avLst/>
          </a:prstGeom>
        </p:spPr>
      </p:pic>
      <p:sp>
        <p:nvSpPr>
          <p:cNvPr id="23" name="Text Placeholder 17"/>
          <p:cNvSpPr>
            <a:spLocks noGrp="1"/>
          </p:cNvSpPr>
          <p:nvPr>
            <p:ph type="body" sz="quarter" idx="12" hasCustomPrompt="1"/>
          </p:nvPr>
        </p:nvSpPr>
        <p:spPr>
          <a:xfrm>
            <a:off x="542925" y="6000749"/>
            <a:ext cx="5207000" cy="277813"/>
          </a:xfrm>
          <a:prstGeom prst="rect">
            <a:avLst/>
          </a:prstGeom>
        </p:spPr>
        <p:txBody>
          <a:bodyPr/>
          <a:lstStyle>
            <a:lvl1pPr marL="0" indent="0">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Video/media credit: name and source if known </a:t>
            </a:r>
            <a:endParaRPr lang="en-GB" dirty="0"/>
          </a:p>
        </p:txBody>
      </p:sp>
    </p:spTree>
    <p:extLst>
      <p:ext uri="{BB962C8B-B14F-4D97-AF65-F5344CB8AC3E}">
        <p14:creationId xmlns:p14="http://schemas.microsoft.com/office/powerpoint/2010/main" val="10395758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video slide">
    <p:spTree>
      <p:nvGrpSpPr>
        <p:cNvPr id="1" name=""/>
        <p:cNvGrpSpPr/>
        <p:nvPr/>
      </p:nvGrpSpPr>
      <p:grpSpPr>
        <a:xfrm>
          <a:off x="0" y="0"/>
          <a:ext cx="0" cy="0"/>
          <a:chOff x="0" y="0"/>
          <a:chExt cx="0" cy="0"/>
        </a:xfrm>
      </p:grpSpPr>
      <p:sp>
        <p:nvSpPr>
          <p:cNvPr id="20" name="Text Placeholder 19"/>
          <p:cNvSpPr>
            <a:spLocks noGrp="1"/>
          </p:cNvSpPr>
          <p:nvPr>
            <p:ph type="body" sz="quarter" idx="13" hasCustomPrompt="1"/>
          </p:nvPr>
        </p:nvSpPr>
        <p:spPr>
          <a:xfrm>
            <a:off x="542924" y="493123"/>
            <a:ext cx="8192861"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Videos and media </a:t>
            </a:r>
            <a:endParaRPr lang="en-GB" dirty="0"/>
          </a:p>
        </p:txBody>
      </p:sp>
      <p:sp>
        <p:nvSpPr>
          <p:cNvPr id="14" name="Text Placeholder 13"/>
          <p:cNvSpPr>
            <a:spLocks noGrp="1"/>
          </p:cNvSpPr>
          <p:nvPr>
            <p:ph type="body" sz="quarter" idx="11" hasCustomPrompt="1"/>
          </p:nvPr>
        </p:nvSpPr>
        <p:spPr>
          <a:xfrm>
            <a:off x="542925" y="1820635"/>
            <a:ext cx="5207000" cy="3820885"/>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Main body text Ariel 18 point – make sure all main text is the same size throughout – quotes and highlighted text can be made larger if needed. </a:t>
            </a:r>
          </a:p>
        </p:txBody>
      </p:sp>
      <p:sp>
        <p:nvSpPr>
          <p:cNvPr id="21" name="Rectangle 20"/>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sp>
        <p:nvSpPr>
          <p:cNvPr id="3" name="Media Placeholder 2"/>
          <p:cNvSpPr>
            <a:spLocks noGrp="1"/>
          </p:cNvSpPr>
          <p:nvPr>
            <p:ph type="media" sz="quarter" idx="14" hasCustomPrompt="1"/>
          </p:nvPr>
        </p:nvSpPr>
        <p:spPr>
          <a:xfrm>
            <a:off x="6099175" y="1820863"/>
            <a:ext cx="5491206" cy="3821112"/>
          </a:xfrm>
          <a:prstGeom prst="rect">
            <a:avLst/>
          </a:prstGeom>
        </p:spPr>
        <p:txBody>
          <a:bodyPr/>
          <a:lstStyle>
            <a:lvl1pPr marL="0" indent="0">
              <a:buNone/>
              <a:defRPr>
                <a:solidFill>
                  <a:schemeClr val="tx1">
                    <a:lumMod val="65000"/>
                    <a:lumOff val="35000"/>
                  </a:schemeClr>
                </a:solidFill>
                <a:latin typeface="Arial" panose="020B0604020202020204" pitchFamily="34" charset="0"/>
                <a:cs typeface="Arial" panose="020B0604020202020204" pitchFamily="34" charset="0"/>
              </a:defRPr>
            </a:lvl1pPr>
          </a:lstStyle>
          <a:p>
            <a:r>
              <a:rPr lang="en-GB" dirty="0"/>
              <a:t>Insert media</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07611" y="525034"/>
            <a:ext cx="2182770" cy="859694"/>
          </a:xfrm>
          <a:prstGeom prst="rect">
            <a:avLst/>
          </a:prstGeom>
        </p:spPr>
      </p:pic>
      <p:sp>
        <p:nvSpPr>
          <p:cNvPr id="11" name="Text Placeholder 11"/>
          <p:cNvSpPr>
            <a:spLocks noGrp="1"/>
          </p:cNvSpPr>
          <p:nvPr>
            <p:ph type="body" sz="quarter" idx="15" hasCustomPrompt="1"/>
          </p:nvPr>
        </p:nvSpPr>
        <p:spPr>
          <a:xfrm>
            <a:off x="8801100" y="6000750"/>
            <a:ext cx="2789281" cy="277813"/>
          </a:xfrm>
          <a:prstGeom prst="rect">
            <a:avLst/>
          </a:prstGeom>
        </p:spPr>
        <p:txBody>
          <a:bodyPr>
            <a:noAutofit/>
          </a:bodyPr>
          <a:lstStyle>
            <a:lvl1pPr marL="0" indent="0" algn="r">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t>Presentation title - date </a:t>
            </a:r>
          </a:p>
        </p:txBody>
      </p:sp>
      <p:sp>
        <p:nvSpPr>
          <p:cNvPr id="13" name="Text Placeholder 17"/>
          <p:cNvSpPr>
            <a:spLocks noGrp="1"/>
          </p:cNvSpPr>
          <p:nvPr>
            <p:ph type="body" sz="quarter" idx="12" hasCustomPrompt="1"/>
          </p:nvPr>
        </p:nvSpPr>
        <p:spPr>
          <a:xfrm>
            <a:off x="542925" y="6000749"/>
            <a:ext cx="5207000" cy="277813"/>
          </a:xfrm>
          <a:prstGeom prst="rect">
            <a:avLst/>
          </a:prstGeom>
        </p:spPr>
        <p:txBody>
          <a:bodyPr/>
          <a:lstStyle>
            <a:lvl1pPr marL="0" indent="0">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Video/media credit: name and source if known </a:t>
            </a:r>
            <a:endParaRPr lang="en-GB" dirty="0"/>
          </a:p>
        </p:txBody>
      </p:sp>
    </p:spTree>
    <p:extLst>
      <p:ext uri="{BB962C8B-B14F-4D97-AF65-F5344CB8AC3E}">
        <p14:creationId xmlns:p14="http://schemas.microsoft.com/office/powerpoint/2010/main" val="8870508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with quote slide">
    <p:spTree>
      <p:nvGrpSpPr>
        <p:cNvPr id="1" name=""/>
        <p:cNvGrpSpPr/>
        <p:nvPr/>
      </p:nvGrpSpPr>
      <p:grpSpPr>
        <a:xfrm>
          <a:off x="0" y="0"/>
          <a:ext cx="0" cy="0"/>
          <a:chOff x="0" y="0"/>
          <a:chExt cx="0" cy="0"/>
        </a:xfrm>
      </p:grpSpPr>
      <p:sp>
        <p:nvSpPr>
          <p:cNvPr id="20" name="Text Placeholder 19"/>
          <p:cNvSpPr>
            <a:spLocks noGrp="1"/>
          </p:cNvSpPr>
          <p:nvPr>
            <p:ph type="body" sz="quarter" idx="13" hasCustomPrompt="1"/>
          </p:nvPr>
        </p:nvSpPr>
        <p:spPr>
          <a:xfrm>
            <a:off x="542925" y="493123"/>
            <a:ext cx="7898946"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Highlights and quotes </a:t>
            </a:r>
            <a:endParaRPr lang="en-GB" dirty="0"/>
          </a:p>
        </p:txBody>
      </p:sp>
      <p:sp>
        <p:nvSpPr>
          <p:cNvPr id="14" name="Text Placeholder 13"/>
          <p:cNvSpPr>
            <a:spLocks noGrp="1"/>
          </p:cNvSpPr>
          <p:nvPr>
            <p:ph type="body" sz="quarter" idx="11" hasCustomPrompt="1"/>
          </p:nvPr>
        </p:nvSpPr>
        <p:spPr>
          <a:xfrm>
            <a:off x="542925" y="1820635"/>
            <a:ext cx="5207000" cy="3820885"/>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Main body text Ariel 18 point – make sure all main text is the same size throughout – quotes and highlighted text can be made larger if needed. </a:t>
            </a:r>
          </a:p>
        </p:txBody>
      </p:sp>
      <p:sp>
        <p:nvSpPr>
          <p:cNvPr id="21" name="Rectangle 20"/>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07611" y="525034"/>
            <a:ext cx="2182770" cy="859694"/>
          </a:xfrm>
          <a:prstGeom prst="rect">
            <a:avLst/>
          </a:prstGeom>
        </p:spPr>
      </p:pic>
      <p:sp>
        <p:nvSpPr>
          <p:cNvPr id="5" name="Double Bracket 4"/>
          <p:cNvSpPr/>
          <p:nvPr userDrawn="1"/>
        </p:nvSpPr>
        <p:spPr>
          <a:xfrm>
            <a:off x="6098721" y="1820635"/>
            <a:ext cx="5491660" cy="3820885"/>
          </a:xfrm>
          <a:prstGeom prst="bracketPair">
            <a:avLst/>
          </a:prstGeom>
          <a:ln w="38100">
            <a:solidFill>
              <a:srgbClr val="4AB7AE"/>
            </a:solidFill>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en-GB" dirty="0">
              <a:solidFill>
                <a:prstClr val="black"/>
              </a:solidFill>
            </a:endParaRPr>
          </a:p>
        </p:txBody>
      </p:sp>
      <p:sp>
        <p:nvSpPr>
          <p:cNvPr id="7" name="Text Placeholder 6"/>
          <p:cNvSpPr>
            <a:spLocks noGrp="1"/>
          </p:cNvSpPr>
          <p:nvPr>
            <p:ph type="body" sz="quarter" idx="14" hasCustomPrompt="1"/>
          </p:nvPr>
        </p:nvSpPr>
        <p:spPr>
          <a:xfrm>
            <a:off x="6556374" y="2319338"/>
            <a:ext cx="4579711" cy="2424112"/>
          </a:xfrm>
          <a:prstGeom prst="rect">
            <a:avLst/>
          </a:prstGeom>
        </p:spPr>
        <p:txBody>
          <a:bodyPr/>
          <a:lstStyle>
            <a:lvl1pPr marL="0" indent="0">
              <a:buNone/>
              <a:defRPr sz="2200"/>
            </a:lvl1pPr>
          </a:lstStyle>
          <a:p>
            <a:r>
              <a:rPr lang="en-GB" b="1" dirty="0">
                <a:latin typeface="Arial" panose="020B0604020202020204" pitchFamily="34" charset="0"/>
                <a:cs typeface="Arial" panose="020B0604020202020204" pitchFamily="34" charset="0"/>
              </a:rPr>
              <a:t>Ariel black - pull out quotes or important pieces of information using these brackets to highlight. </a:t>
            </a:r>
          </a:p>
          <a:p>
            <a:r>
              <a:rPr lang="en-GB" b="1" dirty="0">
                <a:latin typeface="Arial" panose="020B0604020202020204" pitchFamily="34" charset="0"/>
                <a:cs typeface="Arial" panose="020B0604020202020204" pitchFamily="34" charset="0"/>
              </a:rPr>
              <a:t>Insert tab – Shapes – Double Bracket. Colour teal (R: 74 G:183 B:174)</a:t>
            </a:r>
          </a:p>
        </p:txBody>
      </p:sp>
      <p:sp>
        <p:nvSpPr>
          <p:cNvPr id="9" name="Text Placeholder 8"/>
          <p:cNvSpPr>
            <a:spLocks noGrp="1"/>
          </p:cNvSpPr>
          <p:nvPr>
            <p:ph type="body" sz="quarter" idx="15" hasCustomPrompt="1"/>
          </p:nvPr>
        </p:nvSpPr>
        <p:spPr>
          <a:xfrm>
            <a:off x="6556375" y="4873625"/>
            <a:ext cx="4579710" cy="400050"/>
          </a:xfrm>
          <a:prstGeom prst="rect">
            <a:avLst/>
          </a:prstGeom>
        </p:spPr>
        <p:txBody>
          <a:bodyPr>
            <a:noAutofit/>
          </a:bodyPr>
          <a:lstStyle>
            <a:lvl1pPr marL="0" indent="0">
              <a:buNone/>
              <a:defRPr sz="16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latin typeface="Arial" panose="020B0604020202020204" pitchFamily="34" charset="0"/>
                <a:cs typeface="Arial" panose="020B0604020202020204" pitchFamily="34" charset="0"/>
              </a:rPr>
              <a:t>- Chief Executive, York CVS</a:t>
            </a:r>
            <a:endParaRPr lang="en-GB" dirty="0"/>
          </a:p>
        </p:txBody>
      </p:sp>
      <p:sp>
        <p:nvSpPr>
          <p:cNvPr id="15" name="Text Placeholder 11"/>
          <p:cNvSpPr>
            <a:spLocks noGrp="1"/>
          </p:cNvSpPr>
          <p:nvPr>
            <p:ph type="body" sz="quarter" idx="16" hasCustomPrompt="1"/>
          </p:nvPr>
        </p:nvSpPr>
        <p:spPr>
          <a:xfrm>
            <a:off x="8801100" y="6000750"/>
            <a:ext cx="2789281" cy="277813"/>
          </a:xfrm>
          <a:prstGeom prst="rect">
            <a:avLst/>
          </a:prstGeom>
        </p:spPr>
        <p:txBody>
          <a:bodyPr>
            <a:noAutofit/>
          </a:bodyPr>
          <a:lstStyle>
            <a:lvl1pPr marL="0" indent="0" algn="r">
              <a:buNone/>
              <a:defRPr sz="1400"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t>Presentation title - date </a:t>
            </a:r>
          </a:p>
        </p:txBody>
      </p:sp>
    </p:spTree>
    <p:extLst>
      <p:ext uri="{BB962C8B-B14F-4D97-AF65-F5344CB8AC3E}">
        <p14:creationId xmlns:p14="http://schemas.microsoft.com/office/powerpoint/2010/main" val="41973800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sp>
        <p:nvSpPr>
          <p:cNvPr id="20" name="Text Placeholder 19"/>
          <p:cNvSpPr>
            <a:spLocks noGrp="1"/>
          </p:cNvSpPr>
          <p:nvPr>
            <p:ph type="body" sz="quarter" idx="13" hasCustomPrompt="1"/>
          </p:nvPr>
        </p:nvSpPr>
        <p:spPr>
          <a:xfrm>
            <a:off x="542925" y="493123"/>
            <a:ext cx="7898946" cy="584200"/>
          </a:xfrm>
          <a:prstGeom prst="rect">
            <a:avLst/>
          </a:prstGeom>
        </p:spPr>
        <p:txBody>
          <a:bodyPr>
            <a:noAutofit/>
          </a:bodyPr>
          <a:lstStyle>
            <a:lvl1pPr marL="0" indent="0">
              <a:buNone/>
              <a:defRPr sz="3600" b="1" baseline="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dirty="0"/>
              <a:t>Thank you / Questions / Contact </a:t>
            </a:r>
            <a:endParaRPr lang="en-GB" dirty="0"/>
          </a:p>
        </p:txBody>
      </p:sp>
      <p:sp>
        <p:nvSpPr>
          <p:cNvPr id="14" name="Text Placeholder 13"/>
          <p:cNvSpPr>
            <a:spLocks noGrp="1"/>
          </p:cNvSpPr>
          <p:nvPr>
            <p:ph type="body" sz="quarter" idx="11" hasCustomPrompt="1"/>
          </p:nvPr>
        </p:nvSpPr>
        <p:spPr>
          <a:xfrm>
            <a:off x="8572500" y="2493652"/>
            <a:ext cx="1389805" cy="384807"/>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a:t>
            </a:r>
            <a:r>
              <a:rPr lang="en-US" dirty="0" err="1"/>
              <a:t>YorkCVS</a:t>
            </a:r>
            <a:endParaRPr lang="en-US" dirty="0"/>
          </a:p>
        </p:txBody>
      </p:sp>
      <p:sp>
        <p:nvSpPr>
          <p:cNvPr id="21" name="Rectangle 20"/>
          <p:cNvSpPr/>
          <p:nvPr userDrawn="1"/>
        </p:nvSpPr>
        <p:spPr>
          <a:xfrm>
            <a:off x="0" y="6516130"/>
            <a:ext cx="12192000" cy="341870"/>
          </a:xfrm>
          <a:prstGeom prst="rect">
            <a:avLst/>
          </a:prstGeom>
          <a:solidFill>
            <a:srgbClr val="4AB7AE"/>
          </a:solidFill>
          <a:ln>
            <a:solidFill>
              <a:srgbClr val="4AB7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dirty="0">
              <a:solidFill>
                <a:prstClr val="white"/>
              </a:solidFill>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07611" y="525034"/>
            <a:ext cx="2182770" cy="859694"/>
          </a:xfrm>
          <a:prstGeom prst="rect">
            <a:avLst/>
          </a:prstGeom>
        </p:spPr>
      </p:pic>
      <p:pic>
        <p:nvPicPr>
          <p:cNvPr id="2" name="Picture 1"/>
          <p:cNvPicPr>
            <a:picLocks noChangeAspect="1"/>
          </p:cNvPicPr>
          <p:nvPr userDrawn="1"/>
        </p:nvPicPr>
        <p:blipFill rotWithShape="1">
          <a:blip r:embed="rId3">
            <a:extLst>
              <a:ext uri="{28A0092B-C50C-407E-A947-70E740481C1C}">
                <a14:useLocalDpi xmlns:a14="http://schemas.microsoft.com/office/drawing/2010/main" val="0"/>
              </a:ext>
            </a:extLst>
          </a:blip>
          <a:srcRect l="4058" t="7824" r="83011" b="25261"/>
          <a:stretch/>
        </p:blipFill>
        <p:spPr>
          <a:xfrm>
            <a:off x="7631083" y="2186247"/>
            <a:ext cx="941417" cy="2740385"/>
          </a:xfrm>
          <a:prstGeom prst="rect">
            <a:avLst/>
          </a:prstGeom>
        </p:spPr>
      </p:pic>
      <p:sp>
        <p:nvSpPr>
          <p:cNvPr id="12" name="Text Placeholder 13"/>
          <p:cNvSpPr>
            <a:spLocks noGrp="1"/>
          </p:cNvSpPr>
          <p:nvPr>
            <p:ph type="body" sz="quarter" idx="18" hasCustomPrompt="1"/>
          </p:nvPr>
        </p:nvSpPr>
        <p:spPr>
          <a:xfrm>
            <a:off x="8572500" y="3355726"/>
            <a:ext cx="1389805" cy="384807"/>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York CVS</a:t>
            </a:r>
          </a:p>
        </p:txBody>
      </p:sp>
      <p:sp>
        <p:nvSpPr>
          <p:cNvPr id="13" name="Text Placeholder 13"/>
          <p:cNvSpPr>
            <a:spLocks noGrp="1"/>
          </p:cNvSpPr>
          <p:nvPr>
            <p:ph type="body" sz="quarter" idx="19" hasCustomPrompt="1"/>
          </p:nvPr>
        </p:nvSpPr>
        <p:spPr>
          <a:xfrm>
            <a:off x="8572500" y="4255574"/>
            <a:ext cx="1389805" cy="384807"/>
          </a:xfrm>
          <a:prstGeom prst="rect">
            <a:avLst/>
          </a:prstGeom>
        </p:spPr>
        <p:txBody>
          <a:bodyPr>
            <a:normAutofit/>
          </a:bodyPr>
          <a:lstStyle>
            <a:lvl1pPr marL="0" indent="0">
              <a:buNone/>
              <a:defRPr sz="1800"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York CVS</a:t>
            </a:r>
          </a:p>
        </p:txBody>
      </p:sp>
      <p:sp>
        <p:nvSpPr>
          <p:cNvPr id="16" name="Text Placeholder 13"/>
          <p:cNvSpPr>
            <a:spLocks noGrp="1"/>
          </p:cNvSpPr>
          <p:nvPr>
            <p:ph type="body" sz="quarter" idx="20" hasCustomPrompt="1"/>
          </p:nvPr>
        </p:nvSpPr>
        <p:spPr>
          <a:xfrm>
            <a:off x="542925" y="2508339"/>
            <a:ext cx="6182994" cy="2132042"/>
          </a:xfrm>
          <a:prstGeom prst="rect">
            <a:avLst/>
          </a:prstGeom>
        </p:spPr>
        <p:txBody>
          <a:bodyPr>
            <a:normAutofit/>
          </a:bodyPr>
          <a:lstStyle>
            <a:lvl1pPr marL="0" indent="0">
              <a:buNone/>
              <a:defRPr sz="1800" b="1" baseline="0">
                <a:solidFill>
                  <a:schemeClr val="tx1">
                    <a:lumMod val="65000"/>
                    <a:lumOff val="35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Your contact details</a:t>
            </a:r>
          </a:p>
          <a:p>
            <a:pPr lvl="0"/>
            <a:endParaRPr lang="en-US" dirty="0"/>
          </a:p>
          <a:p>
            <a:pPr lvl="0"/>
            <a:r>
              <a:rPr lang="en-US" dirty="0"/>
              <a:t>www.yorkcvs.org.uk </a:t>
            </a:r>
          </a:p>
          <a:p>
            <a:pPr lvl="0"/>
            <a:r>
              <a:rPr lang="en-US" dirty="0"/>
              <a:t>01904 621133</a:t>
            </a:r>
          </a:p>
          <a:p>
            <a:pPr lvl="0"/>
            <a:endParaRPr lang="en-US" dirty="0"/>
          </a:p>
          <a:p>
            <a:pPr lvl="0"/>
            <a:r>
              <a:rPr lang="en-US" dirty="0"/>
              <a:t>York CVS</a:t>
            </a:r>
          </a:p>
          <a:p>
            <a:pPr lvl="0"/>
            <a:r>
              <a:rPr lang="en-US" dirty="0"/>
              <a:t>15 Priory Street</a:t>
            </a:r>
          </a:p>
          <a:p>
            <a:pPr lvl="0"/>
            <a:r>
              <a:rPr lang="en-US" dirty="0"/>
              <a:t>York YO6 3ET</a:t>
            </a:r>
          </a:p>
        </p:txBody>
      </p:sp>
    </p:spTree>
    <p:extLst>
      <p:ext uri="{BB962C8B-B14F-4D97-AF65-F5344CB8AC3E}">
        <p14:creationId xmlns:p14="http://schemas.microsoft.com/office/powerpoint/2010/main" val="42763407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
  <p:cSld name="Title and Content">
    <p:bg>
      <p:bgPr>
        <a:solidFill>
          <a:schemeClr val="bg1"/>
        </a:solidFill>
        <a:effectLst/>
      </p:bgPr>
    </p:bg>
    <p:spTree>
      <p:nvGrpSpPr>
        <p:cNvPr id="1" name=""/>
        <p:cNvGrpSpPr/>
        <p:nvPr/>
      </p:nvGrpSpPr>
      <p:grpSpPr>
        <a:xfrm>
          <a:off x="0" y="0"/>
          <a:ext cx="0" cy="0"/>
          <a:chOff x="0" y="0"/>
          <a:chExt cx="0" cy="0"/>
        </a:xfrm>
      </p:grpSpPr>
      <p:sp>
        <p:nvSpPr>
          <p:cNvPr id="17" name="bg object 17"/>
          <p:cNvSpPr/>
          <p:nvPr/>
        </p:nvSpPr>
        <p:spPr>
          <a:xfrm>
            <a:off x="9447501" y="528414"/>
            <a:ext cx="2107621" cy="823734"/>
          </a:xfrm>
          <a:prstGeom prst="rect">
            <a:avLst/>
          </a:prstGeom>
          <a:blipFill>
            <a:blip r:embed="rId2" cstate="print"/>
            <a:stretch>
              <a:fillRect/>
            </a:stretch>
          </a:blipFill>
        </p:spPr>
        <p:txBody>
          <a:bodyPr wrap="square" lIns="0" tIns="0" rIns="0" bIns="0" rtlCol="0"/>
          <a:lstStyle/>
          <a:p>
            <a:pPr eaLnBrk="1" fontAlgn="auto" hangingPunct="1">
              <a:spcBef>
                <a:spcPts val="0"/>
              </a:spcBef>
              <a:spcAft>
                <a:spcPts val="0"/>
              </a:spcAft>
            </a:pPr>
            <a:endParaRPr dirty="0">
              <a:solidFill>
                <a:prstClr val="black"/>
              </a:solidFill>
              <a:latin typeface="Calibri" panose="020F0502020204030204"/>
              <a:cs typeface="+mn-cs"/>
            </a:endParaRPr>
          </a:p>
        </p:txBody>
      </p:sp>
      <p:sp>
        <p:nvSpPr>
          <p:cNvPr id="2" name="Holder 2"/>
          <p:cNvSpPr>
            <a:spLocks noGrp="1"/>
          </p:cNvSpPr>
          <p:nvPr>
            <p:ph type="title"/>
          </p:nvPr>
        </p:nvSpPr>
        <p:spPr>
          <a:xfrm>
            <a:off x="4933569" y="677163"/>
            <a:ext cx="2324861" cy="518159"/>
          </a:xfrm>
          <a:prstGeom prst="rect">
            <a:avLst/>
          </a:prstGeom>
        </p:spPr>
        <p:txBody>
          <a:bodyPr lIns="0" tIns="0" rIns="0" bIns="0"/>
          <a:lstStyle>
            <a:lvl1pPr>
              <a:defRPr sz="3200" b="1" i="0">
                <a:solidFill>
                  <a:srgbClr val="585858"/>
                </a:solidFill>
                <a:latin typeface="Arial"/>
                <a:cs typeface="Arial"/>
              </a:defRPr>
            </a:lvl1pPr>
          </a:lstStyle>
          <a:p>
            <a:endParaRPr/>
          </a:p>
        </p:txBody>
      </p:sp>
      <p:sp>
        <p:nvSpPr>
          <p:cNvPr id="3" name="Holder 3"/>
          <p:cNvSpPr>
            <a:spLocks noGrp="1"/>
          </p:cNvSpPr>
          <p:nvPr>
            <p:ph type="body" idx="1"/>
          </p:nvPr>
        </p:nvSpPr>
        <p:spPr>
          <a:xfrm>
            <a:off x="1150619" y="1686560"/>
            <a:ext cx="9890760" cy="3997960"/>
          </a:xfrm>
          <a:prstGeom prst="rect">
            <a:avLst/>
          </a:prstGeom>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pPr eaLnBrk="1" fontAlgn="auto" hangingPunct="1">
              <a:spcBef>
                <a:spcPts val="0"/>
              </a:spcBef>
              <a:spcAft>
                <a:spcPts val="0"/>
              </a:spcAft>
            </a:pPr>
            <a:endParaRPr dirty="0">
              <a:solidFill>
                <a:prstClr val="black">
                  <a:tint val="75000"/>
                </a:prstClr>
              </a:solidFill>
              <a:latin typeface="Calibri" panose="020F0502020204030204"/>
              <a:cs typeface="+mn-cs"/>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defRPr>
            </a:lvl1pPr>
          </a:lstStyle>
          <a:p>
            <a:pPr eaLnBrk="1" fontAlgn="auto" hangingPunct="1">
              <a:spcBef>
                <a:spcPts val="0"/>
              </a:spcBef>
              <a:spcAft>
                <a:spcPts val="0"/>
              </a:spcAft>
            </a:pPr>
            <a:fld id="{1D8BD707-D9CF-40AE-B4C6-C98DA3205C09}" type="datetimeFigureOut">
              <a:rPr lang="en-US">
                <a:solidFill>
                  <a:prstClr val="black">
                    <a:tint val="75000"/>
                  </a:prstClr>
                </a:solidFill>
                <a:latin typeface="Calibri" panose="020F0502020204030204"/>
                <a:cs typeface="+mn-cs"/>
              </a:rPr>
              <a:pPr eaLnBrk="1" fontAlgn="auto" hangingPunct="1">
                <a:spcBef>
                  <a:spcPts val="0"/>
                </a:spcBef>
                <a:spcAft>
                  <a:spcPts val="0"/>
                </a:spcAft>
              </a:pPr>
              <a:t>8/10/2022</a:t>
            </a:fld>
            <a:endParaRPr lang="en-US" dirty="0">
              <a:solidFill>
                <a:prstClr val="black">
                  <a:tint val="75000"/>
                </a:prstClr>
              </a:solidFill>
              <a:latin typeface="Calibri" panose="020F0502020204030204"/>
              <a:cs typeface="+mn-cs"/>
            </a:endParaRPr>
          </a:p>
        </p:txBody>
      </p:sp>
      <p:sp>
        <p:nvSpPr>
          <p:cNvPr id="6" name="Holder 6"/>
          <p:cNvSpPr>
            <a:spLocks noGrp="1"/>
          </p:cNvSpPr>
          <p:nvPr>
            <p:ph type="sldNum" sz="quarter" idx="7"/>
          </p:nvPr>
        </p:nvSpPr>
        <p:spPr>
          <a:xfrm>
            <a:off x="8778240" y="6377940"/>
            <a:ext cx="2804160" cy="342900"/>
          </a:xfrm>
          <a:prstGeom prst="rect">
            <a:avLst/>
          </a:prstGeom>
        </p:spPr>
        <p:txBody>
          <a:bodyPr lIns="0" tIns="0" rIns="0" bIns="0"/>
          <a:lstStyle>
            <a:lvl1pPr algn="r">
              <a:defRPr>
                <a:solidFill>
                  <a:schemeClr val="tx1">
                    <a:tint val="75000"/>
                  </a:schemeClr>
                </a:solidFill>
              </a:defRPr>
            </a:lvl1pPr>
          </a:lstStyle>
          <a:p>
            <a:pPr eaLnBrk="1" fontAlgn="auto" hangingPunct="1">
              <a:spcBef>
                <a:spcPts val="0"/>
              </a:spcBef>
              <a:spcAft>
                <a:spcPts val="0"/>
              </a:spcAft>
            </a:pPr>
            <a:fld id="{B6F15528-21DE-4FAA-801E-634DDDAF4B2B}" type="slidenum">
              <a:rPr>
                <a:solidFill>
                  <a:prstClr val="black">
                    <a:tint val="75000"/>
                  </a:prstClr>
                </a:solidFill>
                <a:latin typeface="Calibri" panose="020F0502020204030204"/>
                <a:cs typeface="+mn-cs"/>
              </a:rPr>
              <a:pPr eaLnBrk="1" fontAlgn="auto" hangingPunct="1">
                <a:spcBef>
                  <a:spcPts val="0"/>
                </a:spcBef>
                <a:spcAft>
                  <a:spcPts val="0"/>
                </a:spcAft>
              </a:pPr>
              <a:t>‹#›</a:t>
            </a:fld>
            <a:endParaRPr dirty="0">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42727566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4763" y="6519862"/>
            <a:ext cx="12187555" cy="338455"/>
          </a:xfrm>
          <a:custGeom>
            <a:avLst/>
            <a:gdLst/>
            <a:ahLst/>
            <a:cxnLst/>
            <a:rect l="l" t="t" r="r" b="b"/>
            <a:pathLst>
              <a:path w="12187555" h="338454">
                <a:moveTo>
                  <a:pt x="12187236" y="338135"/>
                </a:moveTo>
                <a:lnTo>
                  <a:pt x="12187236" y="0"/>
                </a:lnTo>
                <a:lnTo>
                  <a:pt x="0" y="0"/>
                </a:lnTo>
                <a:lnTo>
                  <a:pt x="0" y="338135"/>
                </a:lnTo>
                <a:lnTo>
                  <a:pt x="12187236" y="338135"/>
                </a:lnTo>
                <a:close/>
              </a:path>
            </a:pathLst>
          </a:custGeom>
          <a:solidFill>
            <a:srgbClr val="49B7AD"/>
          </a:solidFill>
        </p:spPr>
        <p:txBody>
          <a:bodyPr wrap="square" lIns="0" tIns="0" rIns="0" bIns="0" rtlCol="0"/>
          <a:lstStyle/>
          <a:p>
            <a:pPr eaLnBrk="1" fontAlgn="auto" hangingPunct="1">
              <a:spcBef>
                <a:spcPts val="0"/>
              </a:spcBef>
              <a:spcAft>
                <a:spcPts val="0"/>
              </a:spcAft>
            </a:pPr>
            <a:endParaRPr dirty="0">
              <a:solidFill>
                <a:prstClr val="black"/>
              </a:solidFill>
              <a:latin typeface="Calibri" panose="020F0502020204030204"/>
              <a:cs typeface="+mn-cs"/>
            </a:endParaRPr>
          </a:p>
        </p:txBody>
      </p:sp>
      <p:sp>
        <p:nvSpPr>
          <p:cNvPr id="17" name="bg object 17"/>
          <p:cNvSpPr/>
          <p:nvPr/>
        </p:nvSpPr>
        <p:spPr>
          <a:xfrm>
            <a:off x="4763" y="6519862"/>
            <a:ext cx="12187555" cy="338455"/>
          </a:xfrm>
          <a:custGeom>
            <a:avLst/>
            <a:gdLst/>
            <a:ahLst/>
            <a:cxnLst/>
            <a:rect l="l" t="t" r="r" b="b"/>
            <a:pathLst>
              <a:path w="12187555" h="338454">
                <a:moveTo>
                  <a:pt x="12187236" y="0"/>
                </a:moveTo>
                <a:lnTo>
                  <a:pt x="0" y="0"/>
                </a:lnTo>
                <a:lnTo>
                  <a:pt x="0" y="338135"/>
                </a:lnTo>
              </a:path>
            </a:pathLst>
          </a:custGeom>
          <a:ln w="12700">
            <a:solidFill>
              <a:srgbClr val="49B7AD"/>
            </a:solidFill>
          </a:ln>
        </p:spPr>
        <p:txBody>
          <a:bodyPr wrap="square" lIns="0" tIns="0" rIns="0" bIns="0" rtlCol="0"/>
          <a:lstStyle/>
          <a:p>
            <a:pPr eaLnBrk="1" fontAlgn="auto" hangingPunct="1">
              <a:spcBef>
                <a:spcPts val="0"/>
              </a:spcBef>
              <a:spcAft>
                <a:spcPts val="0"/>
              </a:spcAft>
            </a:pPr>
            <a:endParaRPr dirty="0">
              <a:solidFill>
                <a:prstClr val="black"/>
              </a:solidFill>
              <a:latin typeface="Calibri" panose="020F0502020204030204"/>
              <a:cs typeface="+mn-cs"/>
            </a:endParaRPr>
          </a:p>
        </p:txBody>
      </p:sp>
      <p:sp>
        <p:nvSpPr>
          <p:cNvPr id="18" name="bg object 18"/>
          <p:cNvSpPr/>
          <p:nvPr/>
        </p:nvSpPr>
        <p:spPr>
          <a:xfrm>
            <a:off x="9447501" y="528414"/>
            <a:ext cx="2107621" cy="823734"/>
          </a:xfrm>
          <a:prstGeom prst="rect">
            <a:avLst/>
          </a:prstGeom>
          <a:blipFill>
            <a:blip r:embed="rId2" cstate="print"/>
            <a:stretch>
              <a:fillRect/>
            </a:stretch>
          </a:blipFill>
        </p:spPr>
        <p:txBody>
          <a:bodyPr wrap="square" lIns="0" tIns="0" rIns="0" bIns="0" rtlCol="0"/>
          <a:lstStyle/>
          <a:p>
            <a:pPr eaLnBrk="1" fontAlgn="auto" hangingPunct="1">
              <a:spcBef>
                <a:spcPts val="0"/>
              </a:spcBef>
              <a:spcAft>
                <a:spcPts val="0"/>
              </a:spcAft>
            </a:pPr>
            <a:endParaRPr dirty="0">
              <a:solidFill>
                <a:prstClr val="black"/>
              </a:solidFill>
              <a:latin typeface="Calibri" panose="020F0502020204030204"/>
              <a:cs typeface="+mn-cs"/>
            </a:endParaRPr>
          </a:p>
        </p:txBody>
      </p:sp>
      <p:sp>
        <p:nvSpPr>
          <p:cNvPr id="19" name="bg object 19"/>
          <p:cNvSpPr/>
          <p:nvPr/>
        </p:nvSpPr>
        <p:spPr>
          <a:xfrm>
            <a:off x="9410700" y="523875"/>
            <a:ext cx="2181225" cy="857250"/>
          </a:xfrm>
          <a:prstGeom prst="rect">
            <a:avLst/>
          </a:prstGeom>
          <a:blipFill>
            <a:blip r:embed="rId3" cstate="print"/>
            <a:stretch>
              <a:fillRect/>
            </a:stretch>
          </a:blipFill>
        </p:spPr>
        <p:txBody>
          <a:bodyPr wrap="square" lIns="0" tIns="0" rIns="0" bIns="0" rtlCol="0"/>
          <a:lstStyle/>
          <a:p>
            <a:pPr eaLnBrk="1" fontAlgn="auto" hangingPunct="1">
              <a:spcBef>
                <a:spcPts val="0"/>
              </a:spcBef>
              <a:spcAft>
                <a:spcPts val="0"/>
              </a:spcAft>
            </a:pPr>
            <a:endParaRPr dirty="0">
              <a:solidFill>
                <a:prstClr val="black"/>
              </a:solidFill>
              <a:latin typeface="Calibri" panose="020F0502020204030204"/>
              <a:cs typeface="+mn-cs"/>
            </a:endParaRPr>
          </a:p>
        </p:txBody>
      </p:sp>
      <p:sp>
        <p:nvSpPr>
          <p:cNvPr id="2" name="Holder 2"/>
          <p:cNvSpPr>
            <a:spLocks noGrp="1"/>
          </p:cNvSpPr>
          <p:nvPr>
            <p:ph type="title"/>
          </p:nvPr>
        </p:nvSpPr>
        <p:spPr>
          <a:xfrm>
            <a:off x="4933569" y="677163"/>
            <a:ext cx="2324861" cy="518159"/>
          </a:xfrm>
          <a:prstGeom prst="rect">
            <a:avLst/>
          </a:prstGeom>
        </p:spPr>
        <p:txBody>
          <a:bodyPr lIns="0" tIns="0" rIns="0" bIns="0"/>
          <a:lstStyle>
            <a:lvl1pPr>
              <a:defRPr sz="3200" b="1" i="0">
                <a:solidFill>
                  <a:srgbClr val="585858"/>
                </a:solidFill>
                <a:latin typeface="Arial"/>
                <a:cs typeface="Arial"/>
              </a:defRPr>
            </a:lvl1pPr>
          </a:lstStyle>
          <a:p>
            <a:endParaRPr/>
          </a:p>
        </p:txBody>
      </p:sp>
      <p:sp>
        <p:nvSpPr>
          <p:cNvPr id="3" name="Holder 3"/>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pPr eaLnBrk="1" fontAlgn="auto" hangingPunct="1">
              <a:spcBef>
                <a:spcPts val="0"/>
              </a:spcBef>
              <a:spcAft>
                <a:spcPts val="0"/>
              </a:spcAft>
            </a:pPr>
            <a:endParaRPr dirty="0">
              <a:solidFill>
                <a:prstClr val="black">
                  <a:tint val="75000"/>
                </a:prstClr>
              </a:solidFill>
              <a:latin typeface="Calibri" panose="020F0502020204030204"/>
              <a:cs typeface="+mn-cs"/>
            </a:endParaRPr>
          </a:p>
        </p:txBody>
      </p:sp>
      <p:sp>
        <p:nvSpPr>
          <p:cNvPr id="4" name="Holder 4"/>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defRPr>
            </a:lvl1pPr>
          </a:lstStyle>
          <a:p>
            <a:pPr eaLnBrk="1" fontAlgn="auto" hangingPunct="1">
              <a:spcBef>
                <a:spcPts val="0"/>
              </a:spcBef>
              <a:spcAft>
                <a:spcPts val="0"/>
              </a:spcAft>
            </a:pPr>
            <a:fld id="{1D8BD707-D9CF-40AE-B4C6-C98DA3205C09}" type="datetimeFigureOut">
              <a:rPr lang="en-US">
                <a:solidFill>
                  <a:prstClr val="black">
                    <a:tint val="75000"/>
                  </a:prstClr>
                </a:solidFill>
                <a:latin typeface="Calibri" panose="020F0502020204030204"/>
                <a:cs typeface="+mn-cs"/>
              </a:rPr>
              <a:pPr eaLnBrk="1" fontAlgn="auto" hangingPunct="1">
                <a:spcBef>
                  <a:spcPts val="0"/>
                </a:spcBef>
                <a:spcAft>
                  <a:spcPts val="0"/>
                </a:spcAft>
              </a:pPr>
              <a:t>8/10/2022</a:t>
            </a:fld>
            <a:endParaRPr lang="en-US" dirty="0">
              <a:solidFill>
                <a:prstClr val="black">
                  <a:tint val="75000"/>
                </a:prstClr>
              </a:solidFill>
              <a:latin typeface="Calibri" panose="020F0502020204030204"/>
              <a:cs typeface="+mn-cs"/>
            </a:endParaRPr>
          </a:p>
        </p:txBody>
      </p:sp>
      <p:sp>
        <p:nvSpPr>
          <p:cNvPr id="5" name="Holder 5"/>
          <p:cNvSpPr>
            <a:spLocks noGrp="1"/>
          </p:cNvSpPr>
          <p:nvPr>
            <p:ph type="sldNum" sz="quarter" idx="7"/>
          </p:nvPr>
        </p:nvSpPr>
        <p:spPr>
          <a:xfrm>
            <a:off x="8778240" y="6377940"/>
            <a:ext cx="2804160" cy="342900"/>
          </a:xfrm>
          <a:prstGeom prst="rect">
            <a:avLst/>
          </a:prstGeom>
        </p:spPr>
        <p:txBody>
          <a:bodyPr lIns="0" tIns="0" rIns="0" bIns="0"/>
          <a:lstStyle>
            <a:lvl1pPr algn="r">
              <a:defRPr>
                <a:solidFill>
                  <a:schemeClr val="tx1">
                    <a:tint val="75000"/>
                  </a:schemeClr>
                </a:solidFill>
              </a:defRPr>
            </a:lvl1pPr>
          </a:lstStyle>
          <a:p>
            <a:pPr eaLnBrk="1" fontAlgn="auto" hangingPunct="1">
              <a:spcBef>
                <a:spcPts val="0"/>
              </a:spcBef>
              <a:spcAft>
                <a:spcPts val="0"/>
              </a:spcAft>
            </a:pPr>
            <a:fld id="{B6F15528-21DE-4FAA-801E-634DDDAF4B2B}" type="slidenum">
              <a:rPr>
                <a:solidFill>
                  <a:prstClr val="black">
                    <a:tint val="75000"/>
                  </a:prstClr>
                </a:solidFill>
                <a:latin typeface="Calibri" panose="020F0502020204030204"/>
                <a:cs typeface="+mn-cs"/>
              </a:rPr>
              <a:pPr eaLnBrk="1" fontAlgn="auto" hangingPunct="1">
                <a:spcBef>
                  <a:spcPts val="0"/>
                </a:spcBef>
                <a:spcAft>
                  <a:spcPts val="0"/>
                </a:spcAft>
              </a:pPr>
              <a:t>‹#›</a:t>
            </a:fld>
            <a:endParaRPr dirty="0">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42008767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4763" y="6519862"/>
            <a:ext cx="12187555" cy="338455"/>
          </a:xfrm>
          <a:custGeom>
            <a:avLst/>
            <a:gdLst/>
            <a:ahLst/>
            <a:cxnLst/>
            <a:rect l="l" t="t" r="r" b="b"/>
            <a:pathLst>
              <a:path w="12187555" h="338454">
                <a:moveTo>
                  <a:pt x="12187236" y="338135"/>
                </a:moveTo>
                <a:lnTo>
                  <a:pt x="12187236" y="0"/>
                </a:lnTo>
                <a:lnTo>
                  <a:pt x="0" y="0"/>
                </a:lnTo>
                <a:lnTo>
                  <a:pt x="0" y="338135"/>
                </a:lnTo>
                <a:lnTo>
                  <a:pt x="12187236" y="338135"/>
                </a:lnTo>
                <a:close/>
              </a:path>
            </a:pathLst>
          </a:custGeom>
          <a:solidFill>
            <a:srgbClr val="49B7AD"/>
          </a:solidFill>
        </p:spPr>
        <p:txBody>
          <a:bodyPr wrap="square" lIns="0" tIns="0" rIns="0" bIns="0" rtlCol="0"/>
          <a:lstStyle/>
          <a:p>
            <a:pPr eaLnBrk="1" fontAlgn="auto" hangingPunct="1">
              <a:spcBef>
                <a:spcPts val="0"/>
              </a:spcBef>
              <a:spcAft>
                <a:spcPts val="0"/>
              </a:spcAft>
            </a:pPr>
            <a:endParaRPr dirty="0">
              <a:solidFill>
                <a:prstClr val="black"/>
              </a:solidFill>
              <a:latin typeface="Calibri" panose="020F0502020204030204"/>
              <a:cs typeface="+mn-cs"/>
            </a:endParaRPr>
          </a:p>
        </p:txBody>
      </p:sp>
      <p:sp>
        <p:nvSpPr>
          <p:cNvPr id="17" name="bg object 17"/>
          <p:cNvSpPr/>
          <p:nvPr/>
        </p:nvSpPr>
        <p:spPr>
          <a:xfrm>
            <a:off x="4763" y="6519862"/>
            <a:ext cx="12187555" cy="338455"/>
          </a:xfrm>
          <a:custGeom>
            <a:avLst/>
            <a:gdLst/>
            <a:ahLst/>
            <a:cxnLst/>
            <a:rect l="l" t="t" r="r" b="b"/>
            <a:pathLst>
              <a:path w="12187555" h="338454">
                <a:moveTo>
                  <a:pt x="12187236" y="0"/>
                </a:moveTo>
                <a:lnTo>
                  <a:pt x="0" y="0"/>
                </a:lnTo>
                <a:lnTo>
                  <a:pt x="0" y="338135"/>
                </a:lnTo>
              </a:path>
            </a:pathLst>
          </a:custGeom>
          <a:ln w="12700">
            <a:solidFill>
              <a:srgbClr val="49B7AD"/>
            </a:solidFill>
          </a:ln>
        </p:spPr>
        <p:txBody>
          <a:bodyPr wrap="square" lIns="0" tIns="0" rIns="0" bIns="0" rtlCol="0"/>
          <a:lstStyle/>
          <a:p>
            <a:pPr eaLnBrk="1" fontAlgn="auto" hangingPunct="1">
              <a:spcBef>
                <a:spcPts val="0"/>
              </a:spcBef>
              <a:spcAft>
                <a:spcPts val="0"/>
              </a:spcAft>
            </a:pPr>
            <a:endParaRPr dirty="0">
              <a:solidFill>
                <a:prstClr val="black"/>
              </a:solidFill>
              <a:latin typeface="Calibri" panose="020F0502020204030204"/>
              <a:cs typeface="+mn-cs"/>
            </a:endParaRPr>
          </a:p>
        </p:txBody>
      </p:sp>
      <p:sp>
        <p:nvSpPr>
          <p:cNvPr id="2" name="Holder 2"/>
          <p:cNvSpPr>
            <a:spLocks noGrp="1"/>
          </p:cNvSpPr>
          <p:nvPr>
            <p:ph type="title"/>
          </p:nvPr>
        </p:nvSpPr>
        <p:spPr>
          <a:xfrm>
            <a:off x="4933569" y="677163"/>
            <a:ext cx="2324861" cy="518159"/>
          </a:xfrm>
          <a:prstGeom prst="rect">
            <a:avLst/>
          </a:prstGeom>
        </p:spPr>
        <p:txBody>
          <a:bodyPr lIns="0" tIns="0" rIns="0" bIns="0"/>
          <a:lstStyle>
            <a:lvl1pPr>
              <a:defRPr sz="3200" b="1" i="0">
                <a:solidFill>
                  <a:srgbClr val="585858"/>
                </a:solidFill>
                <a:latin typeface="Arial"/>
                <a:cs typeface="Arial"/>
              </a:defRPr>
            </a:lvl1pPr>
          </a:lstStyle>
          <a:p>
            <a:endParaRPr/>
          </a:p>
        </p:txBody>
      </p:sp>
      <p:sp>
        <p:nvSpPr>
          <p:cNvPr id="5" name="Holder 5"/>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pPr eaLnBrk="1" fontAlgn="auto" hangingPunct="1">
              <a:spcBef>
                <a:spcPts val="0"/>
              </a:spcBef>
              <a:spcAft>
                <a:spcPts val="0"/>
              </a:spcAft>
            </a:pPr>
            <a:endParaRPr dirty="0">
              <a:solidFill>
                <a:prstClr val="black">
                  <a:tint val="75000"/>
                </a:prstClr>
              </a:solidFill>
              <a:latin typeface="Calibri" panose="020F0502020204030204"/>
              <a:cs typeface="+mn-cs"/>
            </a:endParaRPr>
          </a:p>
        </p:txBody>
      </p:sp>
      <p:sp>
        <p:nvSpPr>
          <p:cNvPr id="6" name="Holder 6"/>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defRPr>
            </a:lvl1pPr>
          </a:lstStyle>
          <a:p>
            <a:pPr eaLnBrk="1" fontAlgn="auto" hangingPunct="1">
              <a:spcBef>
                <a:spcPts val="0"/>
              </a:spcBef>
              <a:spcAft>
                <a:spcPts val="0"/>
              </a:spcAft>
            </a:pPr>
            <a:fld id="{1D8BD707-D9CF-40AE-B4C6-C98DA3205C09}" type="datetimeFigureOut">
              <a:rPr lang="en-US">
                <a:solidFill>
                  <a:prstClr val="black">
                    <a:tint val="75000"/>
                  </a:prstClr>
                </a:solidFill>
                <a:latin typeface="Calibri" panose="020F0502020204030204"/>
                <a:cs typeface="+mn-cs"/>
              </a:rPr>
              <a:pPr eaLnBrk="1" fontAlgn="auto" hangingPunct="1">
                <a:spcBef>
                  <a:spcPts val="0"/>
                </a:spcBef>
                <a:spcAft>
                  <a:spcPts val="0"/>
                </a:spcAft>
              </a:pPr>
              <a:t>8/10/2022</a:t>
            </a:fld>
            <a:endParaRPr lang="en-US" dirty="0">
              <a:solidFill>
                <a:prstClr val="black">
                  <a:tint val="75000"/>
                </a:prstClr>
              </a:solidFill>
              <a:latin typeface="Calibri" panose="020F0502020204030204"/>
              <a:cs typeface="+mn-cs"/>
            </a:endParaRPr>
          </a:p>
        </p:txBody>
      </p:sp>
      <p:sp>
        <p:nvSpPr>
          <p:cNvPr id="7" name="Holder 7"/>
          <p:cNvSpPr>
            <a:spLocks noGrp="1"/>
          </p:cNvSpPr>
          <p:nvPr>
            <p:ph type="sldNum" sz="quarter" idx="7"/>
          </p:nvPr>
        </p:nvSpPr>
        <p:spPr>
          <a:xfrm>
            <a:off x="8778240" y="6377940"/>
            <a:ext cx="2804160" cy="342900"/>
          </a:xfrm>
          <a:prstGeom prst="rect">
            <a:avLst/>
          </a:prstGeom>
        </p:spPr>
        <p:txBody>
          <a:bodyPr lIns="0" tIns="0" rIns="0" bIns="0"/>
          <a:lstStyle>
            <a:lvl1pPr algn="r">
              <a:defRPr>
                <a:solidFill>
                  <a:schemeClr val="tx1">
                    <a:tint val="75000"/>
                  </a:schemeClr>
                </a:solidFill>
              </a:defRPr>
            </a:lvl1pPr>
          </a:lstStyle>
          <a:p>
            <a:pPr eaLnBrk="1" fontAlgn="auto" hangingPunct="1">
              <a:spcBef>
                <a:spcPts val="0"/>
              </a:spcBef>
              <a:spcAft>
                <a:spcPts val="0"/>
              </a:spcAft>
            </a:pPr>
            <a:fld id="{B6F15528-21DE-4FAA-801E-634DDDAF4B2B}" type="slidenum">
              <a:rPr>
                <a:solidFill>
                  <a:prstClr val="black">
                    <a:tint val="75000"/>
                  </a:prstClr>
                </a:solidFill>
                <a:latin typeface="Calibri" panose="020F0502020204030204"/>
                <a:cs typeface="+mn-cs"/>
              </a:rPr>
              <a:pPr eaLnBrk="1" fontAlgn="auto" hangingPunct="1">
                <a:spcBef>
                  <a:spcPts val="0"/>
                </a:spcBef>
                <a:spcAft>
                  <a:spcPts val="0"/>
                </a:spcAft>
              </a:pPr>
              <a:t>‹#›</a:t>
            </a:fld>
            <a:endParaRPr dirty="0">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38306659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a:prstGeom prst="rect">
            <a:avLst/>
          </a:prstGeom>
        </p:spPr>
        <p:txBody>
          <a:bodyPr/>
          <a:lstStyle/>
          <a:p>
            <a:pPr eaLnBrk="1" fontAlgn="auto" hangingPunct="1">
              <a:spcBef>
                <a:spcPts val="0"/>
              </a:spcBef>
              <a:spcAft>
                <a:spcPts val="0"/>
              </a:spcAft>
            </a:pPr>
            <a:fld id="{1D8BD707-D9CF-40AE-B4C6-C98DA3205C09}" type="datetimeFigureOut">
              <a:rPr lang="en-US" smtClean="0">
                <a:solidFill>
                  <a:prstClr val="black"/>
                </a:solidFill>
                <a:latin typeface="Calibri" panose="020F0502020204030204"/>
                <a:cs typeface="+mn-cs"/>
              </a:rPr>
              <a:pPr eaLnBrk="1" fontAlgn="auto" hangingPunct="1">
                <a:spcBef>
                  <a:spcPts val="0"/>
                </a:spcBef>
                <a:spcAft>
                  <a:spcPts val="0"/>
                </a:spcAft>
              </a:pPr>
              <a:t>8/10/2022</a:t>
            </a:fld>
            <a:endParaRPr lang="en-US" dirty="0">
              <a:solidFill>
                <a:prstClr val="black"/>
              </a:solidFill>
              <a:latin typeface="Calibri" panose="020F0502020204030204"/>
              <a:cs typeface="+mn-cs"/>
            </a:endParaRPr>
          </a:p>
        </p:txBody>
      </p:sp>
      <p:sp>
        <p:nvSpPr>
          <p:cNvPr id="3" name="Footer Placeholder 2"/>
          <p:cNvSpPr>
            <a:spLocks noGrp="1"/>
          </p:cNvSpPr>
          <p:nvPr>
            <p:ph type="ftr" sz="quarter" idx="11"/>
          </p:nvPr>
        </p:nvSpPr>
        <p:spPr>
          <a:xfrm>
            <a:off x="2082800" y="4237567"/>
            <a:ext cx="1930400" cy="243417"/>
          </a:xfrm>
          <a:prstGeom prst="rect">
            <a:avLst/>
          </a:prstGeom>
        </p:spPr>
        <p:txBody>
          <a:bodyPr/>
          <a:lstStyle/>
          <a:p>
            <a:pPr eaLnBrk="1" fontAlgn="auto" hangingPunct="1">
              <a:spcBef>
                <a:spcPts val="0"/>
              </a:spcBef>
              <a:spcAft>
                <a:spcPts val="0"/>
              </a:spcAft>
            </a:pPr>
            <a:endParaRPr lang="en-US" dirty="0">
              <a:solidFill>
                <a:prstClr val="black"/>
              </a:solidFill>
              <a:latin typeface="Calibri" panose="020F0502020204030204"/>
              <a:cs typeface="+mn-cs"/>
            </a:endParaRPr>
          </a:p>
        </p:txBody>
      </p:sp>
      <p:sp>
        <p:nvSpPr>
          <p:cNvPr id="4" name="Slide Number Placeholder 3"/>
          <p:cNvSpPr>
            <a:spLocks noGrp="1"/>
          </p:cNvSpPr>
          <p:nvPr>
            <p:ph type="sldNum" sz="quarter" idx="12"/>
          </p:nvPr>
        </p:nvSpPr>
        <p:spPr>
          <a:xfrm>
            <a:off x="4368800" y="4237567"/>
            <a:ext cx="1422400" cy="243417"/>
          </a:xfrm>
          <a:prstGeom prst="rect">
            <a:avLst/>
          </a:prstGeom>
        </p:spPr>
        <p:txBody>
          <a:bodyPr/>
          <a:lstStyle/>
          <a:p>
            <a:pPr eaLnBrk="1" fontAlgn="auto" hangingPunct="1">
              <a:spcBef>
                <a:spcPts val="0"/>
              </a:spcBef>
              <a:spcAft>
                <a:spcPts val="0"/>
              </a:spcAft>
            </a:pPr>
            <a:fld id="{B6F15528-21DE-4FAA-801E-634DDDAF4B2B}" type="slidenum">
              <a:rPr lang="en-US" smtClean="0">
                <a:solidFill>
                  <a:prstClr val="black"/>
                </a:solidFill>
                <a:latin typeface="Calibri" panose="020F0502020204030204"/>
                <a:cs typeface="+mn-cs"/>
              </a:rPr>
              <a:pPr eaLnBrk="1" fontAlgn="auto" hangingPunct="1">
                <a:spcBef>
                  <a:spcPts val="0"/>
                </a:spcBef>
                <a:spcAft>
                  <a:spcPts val="0"/>
                </a:spcAft>
              </a:pPr>
              <a:t>‹#›</a:t>
            </a:fld>
            <a:endParaRPr lang="en-US" dirty="0">
              <a:solidFill>
                <a:prstClr val="black"/>
              </a:solidFill>
              <a:latin typeface="Calibri" panose="020F0502020204030204"/>
              <a:cs typeface="+mn-cs"/>
            </a:endParaRPr>
          </a:p>
        </p:txBody>
      </p:sp>
    </p:spTree>
    <p:extLst>
      <p:ext uri="{BB962C8B-B14F-4D97-AF65-F5344CB8AC3E}">
        <p14:creationId xmlns:p14="http://schemas.microsoft.com/office/powerpoint/2010/main" val="2303520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 xmlns:a16="http://schemas.microsoft.com/office/drawing/2014/main" id="{2DC518D6-F884-4925-8755-9C9ABC84FAE7}"/>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 xmlns:a16="http://schemas.microsoft.com/office/drawing/2014/main" id="{ABC1BF19-5B5E-4456-BDBE-22C75B5AB08E}"/>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 xmlns:a16="http://schemas.microsoft.com/office/drawing/2014/main" id="{4B06CD73-8629-42BB-A660-F1BFE3A61704}"/>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0" hangingPunct="0">
              <a:defRPr sz="1200">
                <a:solidFill>
                  <a:schemeClr val="tx1">
                    <a:tint val="75000"/>
                  </a:schemeClr>
                </a:solidFill>
                <a:latin typeface="Arial" charset="0"/>
                <a:cs typeface="Arial" charset="0"/>
              </a:defRPr>
            </a:lvl1pPr>
          </a:lstStyle>
          <a:p>
            <a:fld id="{6B6DC4D5-36D4-4216-B810-1473E4697030}" type="datetimeFigureOut">
              <a:rPr lang="en-GB" smtClean="0"/>
              <a:t>10/08/2022</a:t>
            </a:fld>
            <a:endParaRPr lang="en-GB"/>
          </a:p>
        </p:txBody>
      </p:sp>
      <p:sp>
        <p:nvSpPr>
          <p:cNvPr id="5" name="Footer Placeholder 4">
            <a:extLst>
              <a:ext uri="{FF2B5EF4-FFF2-40B4-BE49-F238E27FC236}">
                <a16:creationId xmlns="" xmlns:a16="http://schemas.microsoft.com/office/drawing/2014/main" id="{49B238A6-0EFF-4BD9-A0D4-010779822A44}"/>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0" hangingPunct="0">
              <a:defRPr sz="1200">
                <a:solidFill>
                  <a:schemeClr val="tx1">
                    <a:tint val="75000"/>
                  </a:schemeClr>
                </a:solidFill>
                <a:latin typeface="Arial" charset="0"/>
                <a:cs typeface="Arial" charset="0"/>
              </a:defRPr>
            </a:lvl1pPr>
          </a:lstStyle>
          <a:p>
            <a:endParaRPr lang="en-GB"/>
          </a:p>
        </p:txBody>
      </p:sp>
      <p:sp>
        <p:nvSpPr>
          <p:cNvPr id="6" name="Slide Number Placeholder 5">
            <a:extLst>
              <a:ext uri="{FF2B5EF4-FFF2-40B4-BE49-F238E27FC236}">
                <a16:creationId xmlns="" xmlns:a16="http://schemas.microsoft.com/office/drawing/2014/main" id="{299373C5-2E87-4573-ACBC-BE1864C4671D}"/>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C8E91"/>
                </a:solidFill>
              </a:defRPr>
            </a:lvl1pPr>
          </a:lstStyle>
          <a:p>
            <a:fld id="{DEFA0FF3-E228-4472-8338-8CB8746EC680}" type="slidenum">
              <a:rPr lang="en-GB" smtClean="0"/>
              <a:t>‹#›</a:t>
            </a:fld>
            <a:endParaRPr lang="en-GB"/>
          </a:p>
        </p:txBody>
      </p:sp>
    </p:spTree>
    <p:extLst>
      <p:ext uri="{BB962C8B-B14F-4D97-AF65-F5344CB8AC3E}">
        <p14:creationId xmlns:p14="http://schemas.microsoft.com/office/powerpoint/2010/main" val="1181675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kern="1200">
          <a:solidFill>
            <a:schemeClr val="accent1"/>
          </a:solidFill>
          <a:latin typeface="+mj-lt"/>
          <a:ea typeface="+mj-ea"/>
          <a:cs typeface="+mj-cs"/>
        </a:defRPr>
      </a:lvl1pPr>
      <a:lvl2pPr algn="ctr" rtl="0" eaLnBrk="1" fontAlgn="base" hangingPunct="1">
        <a:spcBef>
          <a:spcPct val="0"/>
        </a:spcBef>
        <a:spcAft>
          <a:spcPct val="0"/>
        </a:spcAft>
        <a:defRPr sz="4400">
          <a:solidFill>
            <a:schemeClr val="accent1"/>
          </a:solidFill>
          <a:latin typeface="Gill Sans MT" pitchFamily="34" charset="0"/>
        </a:defRPr>
      </a:lvl2pPr>
      <a:lvl3pPr algn="ctr" rtl="0" eaLnBrk="1" fontAlgn="base" hangingPunct="1">
        <a:spcBef>
          <a:spcPct val="0"/>
        </a:spcBef>
        <a:spcAft>
          <a:spcPct val="0"/>
        </a:spcAft>
        <a:defRPr sz="4400">
          <a:solidFill>
            <a:schemeClr val="accent1"/>
          </a:solidFill>
          <a:latin typeface="Gill Sans MT" pitchFamily="34" charset="0"/>
        </a:defRPr>
      </a:lvl3pPr>
      <a:lvl4pPr algn="ctr" rtl="0" eaLnBrk="1" fontAlgn="base" hangingPunct="1">
        <a:spcBef>
          <a:spcPct val="0"/>
        </a:spcBef>
        <a:spcAft>
          <a:spcPct val="0"/>
        </a:spcAft>
        <a:defRPr sz="4400">
          <a:solidFill>
            <a:schemeClr val="accent1"/>
          </a:solidFill>
          <a:latin typeface="Gill Sans MT" pitchFamily="34" charset="0"/>
        </a:defRPr>
      </a:lvl4pPr>
      <a:lvl5pPr algn="ctr" rtl="0" eaLnBrk="1" fontAlgn="base" hangingPunct="1">
        <a:spcBef>
          <a:spcPct val="0"/>
        </a:spcBef>
        <a:spcAft>
          <a:spcPct val="0"/>
        </a:spcAft>
        <a:defRPr sz="4400">
          <a:solidFill>
            <a:schemeClr val="accent1"/>
          </a:solidFill>
          <a:latin typeface="Gill Sans MT" pitchFamily="34" charset="0"/>
        </a:defRPr>
      </a:lvl5pPr>
      <a:lvl6pPr marL="457200" algn="ctr" rtl="0" eaLnBrk="1" fontAlgn="base" hangingPunct="1">
        <a:spcBef>
          <a:spcPct val="0"/>
        </a:spcBef>
        <a:spcAft>
          <a:spcPct val="0"/>
        </a:spcAft>
        <a:defRPr sz="4400">
          <a:solidFill>
            <a:schemeClr val="accent1"/>
          </a:solidFill>
          <a:latin typeface="Gill Sans MT" pitchFamily="34" charset="0"/>
        </a:defRPr>
      </a:lvl6pPr>
      <a:lvl7pPr marL="914400" algn="ctr" rtl="0" eaLnBrk="1" fontAlgn="base" hangingPunct="1">
        <a:spcBef>
          <a:spcPct val="0"/>
        </a:spcBef>
        <a:spcAft>
          <a:spcPct val="0"/>
        </a:spcAft>
        <a:defRPr sz="4400">
          <a:solidFill>
            <a:schemeClr val="accent1"/>
          </a:solidFill>
          <a:latin typeface="Gill Sans MT" pitchFamily="34" charset="0"/>
        </a:defRPr>
      </a:lvl7pPr>
      <a:lvl8pPr marL="1371600" algn="ctr" rtl="0" eaLnBrk="1" fontAlgn="base" hangingPunct="1">
        <a:spcBef>
          <a:spcPct val="0"/>
        </a:spcBef>
        <a:spcAft>
          <a:spcPct val="0"/>
        </a:spcAft>
        <a:defRPr sz="4400">
          <a:solidFill>
            <a:schemeClr val="accent1"/>
          </a:solidFill>
          <a:latin typeface="Gill Sans MT" pitchFamily="34" charset="0"/>
        </a:defRPr>
      </a:lvl8pPr>
      <a:lvl9pPr marL="1828800" algn="ctr" rtl="0" eaLnBrk="1" fontAlgn="base" hangingPunct="1">
        <a:spcBef>
          <a:spcPct val="0"/>
        </a:spcBef>
        <a:spcAft>
          <a:spcPct val="0"/>
        </a:spcAft>
        <a:defRPr sz="4400">
          <a:solidFill>
            <a:schemeClr val="accent1"/>
          </a:solidFill>
          <a:latin typeface="Gill Sans MT"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17917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468485" y="2725867"/>
            <a:ext cx="10048012" cy="2657559"/>
          </a:xfrm>
        </p:spPr>
        <p:txBody>
          <a:bodyPr/>
          <a:lstStyle/>
          <a:p>
            <a:r>
              <a:rPr lang="en-GB" sz="6000" dirty="0" smtClean="0">
                <a:solidFill>
                  <a:schemeClr val="tx1"/>
                </a:solidFill>
              </a:rPr>
              <a:t>York VCSE Assembly </a:t>
            </a:r>
          </a:p>
          <a:p>
            <a:r>
              <a:rPr lang="en-GB" sz="4000" dirty="0" smtClean="0">
                <a:solidFill>
                  <a:schemeClr val="tx1"/>
                </a:solidFill>
              </a:rPr>
              <a:t>Health and Care in York</a:t>
            </a:r>
            <a:endParaRPr lang="en-GB" sz="4000" dirty="0">
              <a:solidFill>
                <a:schemeClr val="tx1"/>
              </a:solidFill>
            </a:endParaRPr>
          </a:p>
        </p:txBody>
      </p:sp>
      <p:sp>
        <p:nvSpPr>
          <p:cNvPr id="4" name="Text Placeholder 3"/>
          <p:cNvSpPr>
            <a:spLocks noGrp="1"/>
          </p:cNvSpPr>
          <p:nvPr>
            <p:ph type="body" sz="quarter" idx="14"/>
          </p:nvPr>
        </p:nvSpPr>
        <p:spPr>
          <a:xfrm>
            <a:off x="6928278" y="5720663"/>
            <a:ext cx="4588219" cy="507142"/>
          </a:xfrm>
        </p:spPr>
        <p:txBody>
          <a:bodyPr/>
          <a:lstStyle/>
          <a:p>
            <a:r>
              <a:rPr lang="en-GB" sz="2800" dirty="0" smtClean="0">
                <a:solidFill>
                  <a:schemeClr val="tx1"/>
                </a:solidFill>
              </a:rPr>
              <a:t>Thursday </a:t>
            </a:r>
            <a:r>
              <a:rPr lang="en-GB" sz="2800" dirty="0" smtClean="0">
                <a:solidFill>
                  <a:schemeClr val="tx1"/>
                </a:solidFill>
              </a:rPr>
              <a:t>11 August </a:t>
            </a:r>
            <a:r>
              <a:rPr lang="en-GB" sz="2800" dirty="0" smtClean="0">
                <a:solidFill>
                  <a:schemeClr val="tx1"/>
                </a:solidFill>
              </a:rPr>
              <a:t>2022</a:t>
            </a:r>
            <a:endParaRPr lang="en-GB" sz="2800" dirty="0">
              <a:solidFill>
                <a:schemeClr val="tx1"/>
              </a:solidFill>
            </a:endParaRPr>
          </a:p>
        </p:txBody>
      </p:sp>
      <p:cxnSp>
        <p:nvCxnSpPr>
          <p:cNvPr id="5" name="Straight Connector 4"/>
          <p:cNvCxnSpPr/>
          <p:nvPr/>
        </p:nvCxnSpPr>
        <p:spPr>
          <a:xfrm flipV="1">
            <a:off x="1612202" y="6360943"/>
            <a:ext cx="9904295" cy="454"/>
          </a:xfrm>
          <a:prstGeom prst="line">
            <a:avLst/>
          </a:prstGeom>
          <a:ln w="19050">
            <a:solidFill>
              <a:srgbClr val="4AB7A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21753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53050" y="2816560"/>
            <a:ext cx="8556852" cy="745246"/>
          </a:xfrm>
        </p:spPr>
        <p:txBody>
          <a:bodyPr/>
          <a:lstStyle/>
          <a:p>
            <a:r>
              <a:rPr lang="en-GB" sz="6000" dirty="0" smtClean="0">
                <a:solidFill>
                  <a:schemeClr val="tx1"/>
                </a:solidFill>
              </a:rPr>
              <a:t>Welcome</a:t>
            </a:r>
            <a:r>
              <a:rPr lang="en-GB" sz="6000" dirty="0" smtClean="0">
                <a:solidFill>
                  <a:schemeClr val="tx1"/>
                </a:solidFill>
              </a:rPr>
              <a:t>  </a:t>
            </a:r>
            <a:endParaRPr lang="en-GB" sz="6000" dirty="0">
              <a:solidFill>
                <a:schemeClr val="tx1"/>
              </a:solidFill>
            </a:endParaRPr>
          </a:p>
        </p:txBody>
      </p:sp>
      <p:sp>
        <p:nvSpPr>
          <p:cNvPr id="3" name="TextBox 2"/>
          <p:cNvSpPr txBox="1"/>
          <p:nvPr/>
        </p:nvSpPr>
        <p:spPr>
          <a:xfrm>
            <a:off x="653050" y="3968496"/>
            <a:ext cx="9381744" cy="830997"/>
          </a:xfrm>
          <a:prstGeom prst="rect">
            <a:avLst/>
          </a:prstGeom>
          <a:noFill/>
        </p:spPr>
        <p:txBody>
          <a:bodyPr wrap="square" rtlCol="0">
            <a:spAutoFit/>
          </a:bodyPr>
          <a:lstStyle/>
          <a:p>
            <a:r>
              <a:rPr lang="en-GB" sz="2400" b="1" dirty="0" smtClean="0"/>
              <a:t>Alison </a:t>
            </a:r>
            <a:r>
              <a:rPr lang="en-GB" sz="2400" b="1" dirty="0" err="1" smtClean="0"/>
              <a:t>Semmence</a:t>
            </a:r>
            <a:endParaRPr lang="en-GB" sz="2400" b="1" dirty="0"/>
          </a:p>
          <a:p>
            <a:r>
              <a:rPr lang="en-GB" sz="2400" dirty="0" smtClean="0"/>
              <a:t>Chief Executive, York CVS</a:t>
            </a:r>
            <a:endParaRPr lang="en-GB" sz="2400" dirty="0"/>
          </a:p>
        </p:txBody>
      </p:sp>
    </p:spTree>
    <p:extLst>
      <p:ext uri="{BB962C8B-B14F-4D97-AF65-F5344CB8AC3E}">
        <p14:creationId xmlns:p14="http://schemas.microsoft.com/office/powerpoint/2010/main" val="25933814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D5D89F6-CC2D-48D5-90A7-4AD265C6A95D}"/>
              </a:ext>
            </a:extLst>
          </p:cNvPr>
          <p:cNvSpPr>
            <a:spLocks noGrp="1"/>
          </p:cNvSpPr>
          <p:nvPr>
            <p:ph type="ctrTitle"/>
          </p:nvPr>
        </p:nvSpPr>
        <p:spPr/>
        <p:txBody>
          <a:bodyPr/>
          <a:lstStyle/>
          <a:p>
            <a:r>
              <a:rPr lang="en-GB" dirty="0"/>
              <a:t>UK Shared Prosperity Fund</a:t>
            </a:r>
          </a:p>
        </p:txBody>
      </p:sp>
      <p:sp>
        <p:nvSpPr>
          <p:cNvPr id="3" name="Subtitle 2">
            <a:extLst>
              <a:ext uri="{FF2B5EF4-FFF2-40B4-BE49-F238E27FC236}">
                <a16:creationId xmlns="" xmlns:a16="http://schemas.microsoft.com/office/drawing/2014/main" id="{43A9EE30-30CA-4D0C-87A3-D8B9DE6831D8}"/>
              </a:ext>
            </a:extLst>
          </p:cNvPr>
          <p:cNvSpPr>
            <a:spLocks noGrp="1"/>
          </p:cNvSpPr>
          <p:nvPr>
            <p:ph type="subTitle" idx="1"/>
          </p:nvPr>
        </p:nvSpPr>
        <p:spPr/>
        <p:txBody>
          <a:bodyPr/>
          <a:lstStyle/>
          <a:p>
            <a:r>
              <a:rPr lang="en-GB" dirty="0"/>
              <a:t>Partnership Board Second Meeting</a:t>
            </a:r>
          </a:p>
          <a:p>
            <a:r>
              <a:rPr lang="en-GB" dirty="0"/>
              <a:t>15</a:t>
            </a:r>
            <a:r>
              <a:rPr lang="en-GB" baseline="30000" dirty="0"/>
              <a:t>th</a:t>
            </a:r>
            <a:r>
              <a:rPr lang="en-GB" dirty="0"/>
              <a:t> July 2022</a:t>
            </a:r>
          </a:p>
        </p:txBody>
      </p:sp>
    </p:spTree>
    <p:extLst>
      <p:ext uri="{BB962C8B-B14F-4D97-AF65-F5344CB8AC3E}">
        <p14:creationId xmlns:p14="http://schemas.microsoft.com/office/powerpoint/2010/main" val="3945631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F03A9C3-40C4-469D-99AF-AD3C4E9DA8D1}"/>
              </a:ext>
            </a:extLst>
          </p:cNvPr>
          <p:cNvSpPr>
            <a:spLocks noGrp="1"/>
          </p:cNvSpPr>
          <p:nvPr>
            <p:ph type="title"/>
          </p:nvPr>
        </p:nvSpPr>
        <p:spPr/>
        <p:txBody>
          <a:bodyPr/>
          <a:lstStyle/>
          <a:p>
            <a:r>
              <a:rPr lang="en-GB" dirty="0"/>
              <a:t>Feedback Received</a:t>
            </a:r>
          </a:p>
        </p:txBody>
      </p:sp>
      <p:sp>
        <p:nvSpPr>
          <p:cNvPr id="3" name="Content Placeholder 2">
            <a:extLst>
              <a:ext uri="{FF2B5EF4-FFF2-40B4-BE49-F238E27FC236}">
                <a16:creationId xmlns="" xmlns:a16="http://schemas.microsoft.com/office/drawing/2014/main" id="{5A4AC443-D855-48BD-8D7B-32AEB905363F}"/>
              </a:ext>
            </a:extLst>
          </p:cNvPr>
          <p:cNvSpPr>
            <a:spLocks noGrp="1"/>
          </p:cNvSpPr>
          <p:nvPr>
            <p:ph idx="1"/>
          </p:nvPr>
        </p:nvSpPr>
        <p:spPr>
          <a:xfrm>
            <a:off x="431371" y="1300294"/>
            <a:ext cx="10972800" cy="3649211"/>
          </a:xfrm>
        </p:spPr>
        <p:txBody>
          <a:bodyPr numCol="2"/>
          <a:lstStyle/>
          <a:p>
            <a:r>
              <a:rPr lang="en-GB" sz="2000" dirty="0"/>
              <a:t>York St John (Marc </a:t>
            </a:r>
            <a:r>
              <a:rPr lang="en-GB" sz="2000" dirty="0" err="1"/>
              <a:t>Fleetham</a:t>
            </a:r>
            <a:r>
              <a:rPr lang="en-GB" sz="2000" dirty="0"/>
              <a:t>)</a:t>
            </a:r>
          </a:p>
          <a:p>
            <a:r>
              <a:rPr lang="en-GB" sz="2000" dirty="0"/>
              <a:t>Office of Police, Crime &amp; Fire Commissioner (Sarah Arnott)</a:t>
            </a:r>
          </a:p>
          <a:p>
            <a:r>
              <a:rPr lang="en-GB" sz="2000" dirty="0"/>
              <a:t>York CVS/York Health Assembly (Alison </a:t>
            </a:r>
            <a:r>
              <a:rPr lang="en-GB" sz="2000" dirty="0" err="1"/>
              <a:t>Semmence</a:t>
            </a:r>
            <a:r>
              <a:rPr lang="en-GB" sz="2000" dirty="0"/>
              <a:t>)</a:t>
            </a:r>
          </a:p>
          <a:p>
            <a:r>
              <a:rPr lang="en-GB" sz="2000" dirty="0"/>
              <a:t>University of York (</a:t>
            </a:r>
            <a:r>
              <a:rPr lang="en-GB" sz="2000" dirty="0" err="1"/>
              <a:t>Amaada</a:t>
            </a:r>
            <a:r>
              <a:rPr lang="en-GB" sz="2000" dirty="0"/>
              <a:t> </a:t>
            </a:r>
            <a:r>
              <a:rPr lang="en-GB" sz="2000" dirty="0" err="1"/>
              <a:t>Selvaratnam</a:t>
            </a:r>
            <a:r>
              <a:rPr lang="en-GB" sz="2000" dirty="0"/>
              <a:t>)</a:t>
            </a:r>
          </a:p>
          <a:p>
            <a:r>
              <a:rPr lang="en-GB" sz="2000" dirty="0"/>
              <a:t>York Cultural Leaders Group (Helen </a:t>
            </a:r>
            <a:r>
              <a:rPr lang="en-GB" sz="2000" dirty="0" err="1"/>
              <a:t>Apsey</a:t>
            </a:r>
            <a:r>
              <a:rPr lang="en-GB" sz="2000" dirty="0"/>
              <a:t>)</a:t>
            </a:r>
          </a:p>
          <a:p>
            <a:r>
              <a:rPr lang="en-GB" sz="2000" dirty="0"/>
              <a:t>Make It York (Sarah Loftus)</a:t>
            </a:r>
          </a:p>
          <a:p>
            <a:r>
              <a:rPr lang="en-GB" sz="2000" dirty="0"/>
              <a:t>Aviva (Sally Dillon)</a:t>
            </a:r>
          </a:p>
          <a:p>
            <a:r>
              <a:rPr lang="en-GB" sz="2000" dirty="0"/>
              <a:t>York Environment Forum (Penny Bainbridge)</a:t>
            </a:r>
          </a:p>
          <a:p>
            <a:r>
              <a:rPr lang="en-GB" sz="2000" dirty="0" err="1"/>
              <a:t>Askham</a:t>
            </a:r>
            <a:r>
              <a:rPr lang="en-GB" sz="2000" dirty="0"/>
              <a:t> Bryan College (Tim Whitaker)</a:t>
            </a:r>
          </a:p>
          <a:p>
            <a:r>
              <a:rPr lang="en-GB" sz="2000" dirty="0"/>
              <a:t>DWP (Elaine Armstrong)</a:t>
            </a:r>
          </a:p>
          <a:p>
            <a:r>
              <a:rPr lang="en-GB" sz="2000" dirty="0"/>
              <a:t>York Learning (Paul Cliffe)</a:t>
            </a:r>
          </a:p>
          <a:p>
            <a:r>
              <a:rPr lang="en-GB" sz="2000" dirty="0"/>
              <a:t>YNY LEP (Andrew Leeming)</a:t>
            </a:r>
          </a:p>
          <a:p>
            <a:r>
              <a:rPr lang="en-GB" sz="2000" dirty="0"/>
              <a:t>York Museums Trust (</a:t>
            </a:r>
            <a:r>
              <a:rPr lang="en-GB" sz="2000" dirty="0" err="1"/>
              <a:t>Reyahn</a:t>
            </a:r>
            <a:r>
              <a:rPr lang="en-GB" sz="2000" dirty="0"/>
              <a:t> King)</a:t>
            </a:r>
          </a:p>
          <a:p>
            <a:r>
              <a:rPr lang="en-GB" sz="2000" dirty="0"/>
              <a:t>CYC Economic Growth</a:t>
            </a:r>
          </a:p>
          <a:p>
            <a:r>
              <a:rPr lang="en-GB" sz="2000" dirty="0"/>
              <a:t>CYC Regeneration &amp; Housing</a:t>
            </a:r>
          </a:p>
          <a:p>
            <a:r>
              <a:rPr lang="en-GB" sz="2000" dirty="0"/>
              <a:t>CYC Skills Team</a:t>
            </a:r>
          </a:p>
          <a:p>
            <a:r>
              <a:rPr lang="en-GB" sz="2000" dirty="0"/>
              <a:t>CYC Communities Team</a:t>
            </a:r>
          </a:p>
          <a:p>
            <a:r>
              <a:rPr lang="en-GB" sz="2000" dirty="0"/>
              <a:t>CYC Community Safety</a:t>
            </a:r>
          </a:p>
        </p:txBody>
      </p:sp>
    </p:spTree>
    <p:extLst>
      <p:ext uri="{BB962C8B-B14F-4D97-AF65-F5344CB8AC3E}">
        <p14:creationId xmlns:p14="http://schemas.microsoft.com/office/powerpoint/2010/main" val="2278974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FB8BD8-E7D8-422C-A1CB-6D07175B841B}"/>
              </a:ext>
            </a:extLst>
          </p:cNvPr>
          <p:cNvSpPr>
            <a:spLocks noGrp="1"/>
          </p:cNvSpPr>
          <p:nvPr>
            <p:ph type="title"/>
          </p:nvPr>
        </p:nvSpPr>
        <p:spPr/>
        <p:txBody>
          <a:bodyPr/>
          <a:lstStyle/>
          <a:p>
            <a:r>
              <a:rPr lang="en-GB" dirty="0"/>
              <a:t>Refined Strategic Framework</a:t>
            </a:r>
          </a:p>
        </p:txBody>
      </p:sp>
    </p:spTree>
    <p:extLst>
      <p:ext uri="{BB962C8B-B14F-4D97-AF65-F5344CB8AC3E}">
        <p14:creationId xmlns:p14="http://schemas.microsoft.com/office/powerpoint/2010/main" val="3493086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0081F90-F324-4AEA-BAD5-99C4FF7ABF9C}"/>
              </a:ext>
            </a:extLst>
          </p:cNvPr>
          <p:cNvSpPr>
            <a:spLocks noGrp="1"/>
          </p:cNvSpPr>
          <p:nvPr>
            <p:ph type="title"/>
          </p:nvPr>
        </p:nvSpPr>
        <p:spPr/>
        <p:txBody>
          <a:bodyPr/>
          <a:lstStyle/>
          <a:p>
            <a:r>
              <a:rPr lang="en-GB" dirty="0"/>
              <a:t>UKSPF Theme – Communities and Place</a:t>
            </a:r>
          </a:p>
        </p:txBody>
      </p:sp>
      <p:sp>
        <p:nvSpPr>
          <p:cNvPr id="5" name="Text Placeholder 4">
            <a:extLst>
              <a:ext uri="{FF2B5EF4-FFF2-40B4-BE49-F238E27FC236}">
                <a16:creationId xmlns="" xmlns:a16="http://schemas.microsoft.com/office/drawing/2014/main" id="{D557ACBC-BB62-415A-9E7C-E3B4795D0D00}"/>
              </a:ext>
            </a:extLst>
          </p:cNvPr>
          <p:cNvSpPr>
            <a:spLocks noGrp="1"/>
          </p:cNvSpPr>
          <p:nvPr>
            <p:ph type="body" idx="1"/>
          </p:nvPr>
        </p:nvSpPr>
        <p:spPr/>
        <p:txBody>
          <a:bodyPr/>
          <a:lstStyle/>
          <a:p>
            <a:r>
              <a:rPr lang="en-GB" sz="1800" dirty="0"/>
              <a:t>Objectives (UK Government)</a:t>
            </a:r>
          </a:p>
        </p:txBody>
      </p:sp>
      <p:sp>
        <p:nvSpPr>
          <p:cNvPr id="3" name="Content Placeholder 2">
            <a:extLst>
              <a:ext uri="{FF2B5EF4-FFF2-40B4-BE49-F238E27FC236}">
                <a16:creationId xmlns="" xmlns:a16="http://schemas.microsoft.com/office/drawing/2014/main" id="{26BF0173-B725-4AA3-86E5-13C6D2898A8C}"/>
              </a:ext>
            </a:extLst>
          </p:cNvPr>
          <p:cNvSpPr>
            <a:spLocks noGrp="1"/>
          </p:cNvSpPr>
          <p:nvPr>
            <p:ph sz="half" idx="2"/>
          </p:nvPr>
        </p:nvSpPr>
        <p:spPr>
          <a:solidFill>
            <a:schemeClr val="bg1"/>
          </a:solidFill>
        </p:spPr>
        <p:txBody>
          <a:bodyPr/>
          <a:lstStyle/>
          <a:p>
            <a:r>
              <a:rPr lang="en-GB" sz="1800" dirty="0"/>
              <a:t>Strengthening our social fabric and fostering a sense of local pride and belonging, through investment in activities that enhance physical, cultural and social ties and amenities, such as community infrastructure and local green space, and community-led projects.</a:t>
            </a:r>
          </a:p>
          <a:p>
            <a:r>
              <a:rPr lang="en-GB" sz="1800" dirty="0"/>
              <a:t>Building resilient, safe and healthy neighbourhoods, through investment in quality places that people want to live, work, play and learn in, through targeted improvements to the built environment and innovative approaches to crime prevention.</a:t>
            </a:r>
          </a:p>
        </p:txBody>
      </p:sp>
      <p:sp>
        <p:nvSpPr>
          <p:cNvPr id="6" name="Text Placeholder 5">
            <a:extLst>
              <a:ext uri="{FF2B5EF4-FFF2-40B4-BE49-F238E27FC236}">
                <a16:creationId xmlns="" xmlns:a16="http://schemas.microsoft.com/office/drawing/2014/main" id="{20FE8AC6-4C3B-4E51-A090-78518B76FE0B}"/>
              </a:ext>
            </a:extLst>
          </p:cNvPr>
          <p:cNvSpPr>
            <a:spLocks noGrp="1"/>
          </p:cNvSpPr>
          <p:nvPr>
            <p:ph type="body" sz="quarter" idx="3"/>
          </p:nvPr>
        </p:nvSpPr>
        <p:spPr/>
        <p:txBody>
          <a:bodyPr/>
          <a:lstStyle/>
          <a:p>
            <a:r>
              <a:rPr lang="en-GB" sz="1800" dirty="0"/>
              <a:t>Existing Strategies/Priorities/Partnerships (York)</a:t>
            </a:r>
          </a:p>
        </p:txBody>
      </p:sp>
      <p:sp>
        <p:nvSpPr>
          <p:cNvPr id="4" name="Content Placeholder 3">
            <a:extLst>
              <a:ext uri="{FF2B5EF4-FFF2-40B4-BE49-F238E27FC236}">
                <a16:creationId xmlns="" xmlns:a16="http://schemas.microsoft.com/office/drawing/2014/main" id="{ED874118-586B-446C-9FD1-9EF7839C3FCB}"/>
              </a:ext>
            </a:extLst>
          </p:cNvPr>
          <p:cNvSpPr>
            <a:spLocks noGrp="1"/>
          </p:cNvSpPr>
          <p:nvPr>
            <p:ph sz="quarter" idx="4"/>
          </p:nvPr>
        </p:nvSpPr>
        <p:spPr/>
        <p:txBody>
          <a:bodyPr/>
          <a:lstStyle/>
          <a:p>
            <a:r>
              <a:rPr lang="en-GB" sz="1800" dirty="0"/>
              <a:t>Community Hubs</a:t>
            </a:r>
          </a:p>
          <a:p>
            <a:r>
              <a:rPr lang="en-GB" sz="1800" dirty="0"/>
              <a:t>Health &amp; Wellbeing Strategy (emerging)</a:t>
            </a:r>
          </a:p>
          <a:p>
            <a:r>
              <a:rPr lang="en-GB" sz="1800" dirty="0"/>
              <a:t>Police &amp; Crime Plan</a:t>
            </a:r>
          </a:p>
          <a:p>
            <a:r>
              <a:rPr lang="en-GB" sz="1800" dirty="0"/>
              <a:t>Addressing Violence against Women and Girls Strategy </a:t>
            </a:r>
          </a:p>
          <a:p>
            <a:r>
              <a:rPr lang="en-GB" sz="1800" dirty="0"/>
              <a:t>Financial Inclusion Steering Group Initiatives</a:t>
            </a:r>
          </a:p>
          <a:p>
            <a:r>
              <a:rPr lang="en-GB" sz="1800" dirty="0"/>
              <a:t>Digital Inclusion Strategy</a:t>
            </a:r>
          </a:p>
          <a:p>
            <a:r>
              <a:rPr lang="en-GB" sz="1800" dirty="0"/>
              <a:t>My City Centre action plan</a:t>
            </a:r>
          </a:p>
          <a:p>
            <a:r>
              <a:rPr lang="en-GB" sz="1800" dirty="0"/>
              <a:t>Acomb Front Street plan</a:t>
            </a:r>
          </a:p>
          <a:p>
            <a:endParaRPr lang="en-GB" sz="1800" dirty="0"/>
          </a:p>
          <a:p>
            <a:endParaRPr lang="en-GB" sz="1800" dirty="0"/>
          </a:p>
          <a:p>
            <a:endParaRPr lang="en-GB" sz="1800" dirty="0"/>
          </a:p>
          <a:p>
            <a:endParaRPr lang="en-GB" sz="1800" dirty="0"/>
          </a:p>
          <a:p>
            <a:endParaRPr lang="en-GB" sz="1800" dirty="0"/>
          </a:p>
          <a:p>
            <a:endParaRPr lang="en-GB" dirty="0"/>
          </a:p>
        </p:txBody>
      </p:sp>
    </p:spTree>
    <p:extLst>
      <p:ext uri="{BB962C8B-B14F-4D97-AF65-F5344CB8AC3E}">
        <p14:creationId xmlns:p14="http://schemas.microsoft.com/office/powerpoint/2010/main" val="3537391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0081F90-F324-4AEA-BAD5-99C4FF7ABF9C}"/>
              </a:ext>
            </a:extLst>
          </p:cNvPr>
          <p:cNvSpPr>
            <a:spLocks noGrp="1"/>
          </p:cNvSpPr>
          <p:nvPr>
            <p:ph type="title"/>
          </p:nvPr>
        </p:nvSpPr>
        <p:spPr/>
        <p:txBody>
          <a:bodyPr/>
          <a:lstStyle/>
          <a:p>
            <a:r>
              <a:rPr lang="en-GB" dirty="0"/>
              <a:t>UKSPF Theme – Supporting Local Business</a:t>
            </a:r>
          </a:p>
        </p:txBody>
      </p:sp>
      <p:sp>
        <p:nvSpPr>
          <p:cNvPr id="5" name="Text Placeholder 4">
            <a:extLst>
              <a:ext uri="{FF2B5EF4-FFF2-40B4-BE49-F238E27FC236}">
                <a16:creationId xmlns="" xmlns:a16="http://schemas.microsoft.com/office/drawing/2014/main" id="{6BEA7BE3-B690-4B4D-9A66-6696D874DA66}"/>
              </a:ext>
            </a:extLst>
          </p:cNvPr>
          <p:cNvSpPr>
            <a:spLocks noGrp="1"/>
          </p:cNvSpPr>
          <p:nvPr>
            <p:ph type="body" idx="1"/>
          </p:nvPr>
        </p:nvSpPr>
        <p:spPr/>
        <p:txBody>
          <a:bodyPr/>
          <a:lstStyle/>
          <a:p>
            <a:r>
              <a:rPr lang="en-GB" sz="1800" dirty="0"/>
              <a:t>Objectives (UK Government)</a:t>
            </a:r>
          </a:p>
        </p:txBody>
      </p:sp>
      <p:sp>
        <p:nvSpPr>
          <p:cNvPr id="3" name="Content Placeholder 2">
            <a:extLst>
              <a:ext uri="{FF2B5EF4-FFF2-40B4-BE49-F238E27FC236}">
                <a16:creationId xmlns="" xmlns:a16="http://schemas.microsoft.com/office/drawing/2014/main" id="{26BF0173-B725-4AA3-86E5-13C6D2898A8C}"/>
              </a:ext>
            </a:extLst>
          </p:cNvPr>
          <p:cNvSpPr>
            <a:spLocks noGrp="1"/>
          </p:cNvSpPr>
          <p:nvPr>
            <p:ph sz="half" idx="2"/>
          </p:nvPr>
        </p:nvSpPr>
        <p:spPr>
          <a:solidFill>
            <a:schemeClr val="bg1"/>
          </a:solidFill>
        </p:spPr>
        <p:txBody>
          <a:bodyPr/>
          <a:lstStyle/>
          <a:p>
            <a:r>
              <a:rPr lang="en-GB" sz="1600" dirty="0"/>
              <a:t>Creating jobs and boosting community cohesion, through investments that build on existing industries and institutions, and range from support for starting businesses to visible improvements to local retail, hospitality and leisure sector facilities.</a:t>
            </a:r>
          </a:p>
          <a:p>
            <a:r>
              <a:rPr lang="en-GB" sz="1600" dirty="0"/>
              <a:t>Promoting networking and collaboration, through interventions that bring together businesses and partners within and across sectors to share knowledge, expertise and resources, and stimulate innovation and growth.</a:t>
            </a:r>
          </a:p>
          <a:p>
            <a:r>
              <a:rPr lang="en-GB" sz="1600" dirty="0"/>
              <a:t>Increasing private sector investment in growth-enhancing activities, through targeted support for small and medium-sized businesses to undertake new-to-firm innovation, adopt productivity enhancing, energy efficient and low carbon technologies and techniques, and start or grow their exports.</a:t>
            </a:r>
          </a:p>
          <a:p>
            <a:endParaRPr lang="en-GB" sz="1600" dirty="0"/>
          </a:p>
        </p:txBody>
      </p:sp>
      <p:sp>
        <p:nvSpPr>
          <p:cNvPr id="6" name="Text Placeholder 5">
            <a:extLst>
              <a:ext uri="{FF2B5EF4-FFF2-40B4-BE49-F238E27FC236}">
                <a16:creationId xmlns="" xmlns:a16="http://schemas.microsoft.com/office/drawing/2014/main" id="{DFDC2D49-5B20-4DE8-BC9A-39E368B95A8B}"/>
              </a:ext>
            </a:extLst>
          </p:cNvPr>
          <p:cNvSpPr>
            <a:spLocks noGrp="1"/>
          </p:cNvSpPr>
          <p:nvPr>
            <p:ph type="body" sz="quarter" idx="3"/>
          </p:nvPr>
        </p:nvSpPr>
        <p:spPr/>
        <p:txBody>
          <a:bodyPr/>
          <a:lstStyle/>
          <a:p>
            <a:r>
              <a:rPr lang="en-GB" sz="1800" dirty="0"/>
              <a:t>Existing Strategies/Priorities/Partnerships (York)</a:t>
            </a:r>
          </a:p>
        </p:txBody>
      </p:sp>
      <p:sp>
        <p:nvSpPr>
          <p:cNvPr id="4" name="Content Placeholder 3">
            <a:extLst>
              <a:ext uri="{FF2B5EF4-FFF2-40B4-BE49-F238E27FC236}">
                <a16:creationId xmlns="" xmlns:a16="http://schemas.microsoft.com/office/drawing/2014/main" id="{ED874118-586B-446C-9FD1-9EF7839C3FCB}"/>
              </a:ext>
            </a:extLst>
          </p:cNvPr>
          <p:cNvSpPr>
            <a:spLocks noGrp="1"/>
          </p:cNvSpPr>
          <p:nvPr>
            <p:ph sz="quarter" idx="4"/>
          </p:nvPr>
        </p:nvSpPr>
        <p:spPr/>
        <p:txBody>
          <a:bodyPr/>
          <a:lstStyle/>
          <a:p>
            <a:r>
              <a:rPr lang="en-GB" sz="1600" dirty="0"/>
              <a:t>Economic Strategy (in draft)</a:t>
            </a:r>
          </a:p>
          <a:p>
            <a:r>
              <a:rPr lang="en-GB" sz="1600" dirty="0"/>
              <a:t>Covid recovery plan and partnership working</a:t>
            </a:r>
          </a:p>
          <a:p>
            <a:r>
              <a:rPr lang="en-GB" sz="1600" dirty="0"/>
              <a:t>Economic Partnership (emerging)</a:t>
            </a:r>
          </a:p>
          <a:p>
            <a:r>
              <a:rPr lang="en-GB" sz="1600" dirty="0"/>
              <a:t>Business Leaders Group</a:t>
            </a:r>
          </a:p>
          <a:p>
            <a:r>
              <a:rPr lang="en-GB" sz="1600" dirty="0"/>
              <a:t>York &amp; North Yorkshire LEP and plans</a:t>
            </a:r>
          </a:p>
          <a:p>
            <a:endParaRPr lang="en-GB" sz="1600" dirty="0"/>
          </a:p>
          <a:p>
            <a:endParaRPr lang="en-GB" sz="1800" dirty="0"/>
          </a:p>
          <a:p>
            <a:endParaRPr lang="en-GB" sz="1800" dirty="0"/>
          </a:p>
          <a:p>
            <a:endParaRPr lang="en-GB" sz="1800" dirty="0"/>
          </a:p>
          <a:p>
            <a:endParaRPr lang="en-GB" sz="1800" dirty="0"/>
          </a:p>
          <a:p>
            <a:endParaRPr lang="en-GB" dirty="0"/>
          </a:p>
        </p:txBody>
      </p:sp>
    </p:spTree>
    <p:extLst>
      <p:ext uri="{BB962C8B-B14F-4D97-AF65-F5344CB8AC3E}">
        <p14:creationId xmlns:p14="http://schemas.microsoft.com/office/powerpoint/2010/main" val="830467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0081F90-F324-4AEA-BAD5-99C4FF7ABF9C}"/>
              </a:ext>
            </a:extLst>
          </p:cNvPr>
          <p:cNvSpPr>
            <a:spLocks noGrp="1"/>
          </p:cNvSpPr>
          <p:nvPr>
            <p:ph type="title"/>
          </p:nvPr>
        </p:nvSpPr>
        <p:spPr/>
        <p:txBody>
          <a:bodyPr/>
          <a:lstStyle/>
          <a:p>
            <a:r>
              <a:rPr lang="en-GB" dirty="0"/>
              <a:t>UKSPF Theme – People and Skills</a:t>
            </a:r>
          </a:p>
        </p:txBody>
      </p:sp>
      <p:sp>
        <p:nvSpPr>
          <p:cNvPr id="5" name="Text Placeholder 4">
            <a:extLst>
              <a:ext uri="{FF2B5EF4-FFF2-40B4-BE49-F238E27FC236}">
                <a16:creationId xmlns="" xmlns:a16="http://schemas.microsoft.com/office/drawing/2014/main" id="{6BEA7BE3-B690-4B4D-9A66-6696D874DA66}"/>
              </a:ext>
            </a:extLst>
          </p:cNvPr>
          <p:cNvSpPr>
            <a:spLocks noGrp="1"/>
          </p:cNvSpPr>
          <p:nvPr>
            <p:ph type="body" idx="1"/>
          </p:nvPr>
        </p:nvSpPr>
        <p:spPr/>
        <p:txBody>
          <a:bodyPr/>
          <a:lstStyle/>
          <a:p>
            <a:r>
              <a:rPr lang="en-GB" sz="1800" dirty="0"/>
              <a:t>Objectives (UK Government)</a:t>
            </a:r>
          </a:p>
        </p:txBody>
      </p:sp>
      <p:sp>
        <p:nvSpPr>
          <p:cNvPr id="3" name="Content Placeholder 2">
            <a:extLst>
              <a:ext uri="{FF2B5EF4-FFF2-40B4-BE49-F238E27FC236}">
                <a16:creationId xmlns="" xmlns:a16="http://schemas.microsoft.com/office/drawing/2014/main" id="{26BF0173-B725-4AA3-86E5-13C6D2898A8C}"/>
              </a:ext>
            </a:extLst>
          </p:cNvPr>
          <p:cNvSpPr>
            <a:spLocks noGrp="1"/>
          </p:cNvSpPr>
          <p:nvPr>
            <p:ph sz="half" idx="2"/>
          </p:nvPr>
        </p:nvSpPr>
        <p:spPr>
          <a:xfrm>
            <a:off x="609602" y="2174874"/>
            <a:ext cx="5386917" cy="4091701"/>
          </a:xfrm>
          <a:solidFill>
            <a:schemeClr val="bg1"/>
          </a:solidFill>
        </p:spPr>
        <p:txBody>
          <a:bodyPr/>
          <a:lstStyle/>
          <a:p>
            <a:r>
              <a:rPr lang="en-GB" sz="1400" dirty="0"/>
              <a:t>Boosting core skills and supporting adults with no or low level qualifications and skills in maths to progress in work, </a:t>
            </a:r>
          </a:p>
          <a:p>
            <a:r>
              <a:rPr lang="en-GB" sz="1400" dirty="0"/>
              <a:t>Reducing levels of economic inactivity through investment in bespoke intensive life and employment support tailored to local need. Join-up mainstream provision and local services for participants, through the use of one-to-one keyworker support, improving employment outcomes for specific cohorts who face labour market barriers.</a:t>
            </a:r>
          </a:p>
          <a:p>
            <a:r>
              <a:rPr lang="en-GB" sz="1400" dirty="0"/>
              <a:t>Supporting people furthest from the labour market to overcome barriers to work by providing cohesive, locally tailored support, including access to basic skills.</a:t>
            </a:r>
          </a:p>
          <a:p>
            <a:r>
              <a:rPr lang="en-GB" sz="1400" dirty="0"/>
              <a:t>Supporting local areas to fund gaps in local skills provision to support people to progress in work, and supplement local adult skills provision e.g. by providing additional volumes; delivering provision through wider range of routes or enabling more intensive/innovative provision, both qualification based and non-qualification based. This should be supplementary to provision available through national employment and skills programmes.</a:t>
            </a:r>
          </a:p>
        </p:txBody>
      </p:sp>
      <p:sp>
        <p:nvSpPr>
          <p:cNvPr id="6" name="Text Placeholder 5">
            <a:extLst>
              <a:ext uri="{FF2B5EF4-FFF2-40B4-BE49-F238E27FC236}">
                <a16:creationId xmlns="" xmlns:a16="http://schemas.microsoft.com/office/drawing/2014/main" id="{DFDC2D49-5B20-4DE8-BC9A-39E368B95A8B}"/>
              </a:ext>
            </a:extLst>
          </p:cNvPr>
          <p:cNvSpPr>
            <a:spLocks noGrp="1"/>
          </p:cNvSpPr>
          <p:nvPr>
            <p:ph type="body" sz="quarter" idx="3"/>
          </p:nvPr>
        </p:nvSpPr>
        <p:spPr/>
        <p:txBody>
          <a:bodyPr/>
          <a:lstStyle/>
          <a:p>
            <a:r>
              <a:rPr lang="en-GB" sz="1800" dirty="0"/>
              <a:t>Existing Strategies/Priorities/Partnerships (York)</a:t>
            </a:r>
          </a:p>
        </p:txBody>
      </p:sp>
      <p:sp>
        <p:nvSpPr>
          <p:cNvPr id="4" name="Content Placeholder 3">
            <a:extLst>
              <a:ext uri="{FF2B5EF4-FFF2-40B4-BE49-F238E27FC236}">
                <a16:creationId xmlns="" xmlns:a16="http://schemas.microsoft.com/office/drawing/2014/main" id="{ED874118-586B-446C-9FD1-9EF7839C3FCB}"/>
              </a:ext>
            </a:extLst>
          </p:cNvPr>
          <p:cNvSpPr>
            <a:spLocks noGrp="1"/>
          </p:cNvSpPr>
          <p:nvPr>
            <p:ph sz="quarter" idx="4"/>
          </p:nvPr>
        </p:nvSpPr>
        <p:spPr/>
        <p:txBody>
          <a:bodyPr/>
          <a:lstStyle/>
          <a:p>
            <a:r>
              <a:rPr lang="en-GB" sz="1600" dirty="0"/>
              <a:t>York Skills Plan 2020-2030</a:t>
            </a:r>
          </a:p>
          <a:p>
            <a:r>
              <a:rPr lang="en-GB" sz="1600" dirty="0"/>
              <a:t>York Skills Board</a:t>
            </a:r>
          </a:p>
          <a:p>
            <a:r>
              <a:rPr lang="en-GB" sz="1600" dirty="0"/>
              <a:t>York &amp; North Yorkshire LEP and strategies</a:t>
            </a:r>
          </a:p>
          <a:p>
            <a:endParaRPr lang="en-GB" sz="1600" dirty="0"/>
          </a:p>
          <a:p>
            <a:endParaRPr lang="en-GB" sz="1800" dirty="0"/>
          </a:p>
          <a:p>
            <a:endParaRPr lang="en-GB" sz="1800" dirty="0"/>
          </a:p>
          <a:p>
            <a:endParaRPr lang="en-GB" sz="1800" dirty="0"/>
          </a:p>
          <a:p>
            <a:endParaRPr lang="en-GB" sz="1800" dirty="0"/>
          </a:p>
          <a:p>
            <a:endParaRPr lang="en-GB" dirty="0"/>
          </a:p>
        </p:txBody>
      </p:sp>
    </p:spTree>
    <p:extLst>
      <p:ext uri="{BB962C8B-B14F-4D97-AF65-F5344CB8AC3E}">
        <p14:creationId xmlns:p14="http://schemas.microsoft.com/office/powerpoint/2010/main" val="3871916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5CA941-3724-4523-B0A6-D7A08C5F148B}"/>
              </a:ext>
            </a:extLst>
          </p:cNvPr>
          <p:cNvSpPr>
            <a:spLocks noGrp="1"/>
          </p:cNvSpPr>
          <p:nvPr>
            <p:ph type="title"/>
          </p:nvPr>
        </p:nvSpPr>
        <p:spPr/>
        <p:txBody>
          <a:bodyPr/>
          <a:lstStyle/>
          <a:p>
            <a:r>
              <a:rPr lang="en-GB" dirty="0"/>
              <a:t>Sharpened Challenges and Opportunities</a:t>
            </a:r>
          </a:p>
        </p:txBody>
      </p:sp>
    </p:spTree>
    <p:extLst>
      <p:ext uri="{BB962C8B-B14F-4D97-AF65-F5344CB8AC3E}">
        <p14:creationId xmlns:p14="http://schemas.microsoft.com/office/powerpoint/2010/main" val="1801004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7F987A1-E5F6-466A-8F06-E5BEBA4DD53D}"/>
              </a:ext>
            </a:extLst>
          </p:cNvPr>
          <p:cNvSpPr>
            <a:spLocks noGrp="1"/>
          </p:cNvSpPr>
          <p:nvPr>
            <p:ph type="title"/>
          </p:nvPr>
        </p:nvSpPr>
        <p:spPr/>
        <p:txBody>
          <a:bodyPr/>
          <a:lstStyle/>
          <a:p>
            <a:r>
              <a:rPr lang="en-GB" dirty="0"/>
              <a:t>Communities</a:t>
            </a:r>
            <a:r>
              <a:rPr lang="en-GB" sz="2400" dirty="0"/>
              <a:t> – based on Health &amp; Wellbeing strategy, Community Hubs, +?</a:t>
            </a:r>
            <a:endParaRPr lang="en-GB" dirty="0"/>
          </a:p>
        </p:txBody>
      </p:sp>
      <p:sp>
        <p:nvSpPr>
          <p:cNvPr id="3" name="Text Placeholder 2">
            <a:extLst>
              <a:ext uri="{FF2B5EF4-FFF2-40B4-BE49-F238E27FC236}">
                <a16:creationId xmlns="" xmlns:a16="http://schemas.microsoft.com/office/drawing/2014/main" id="{78B7D012-E713-492A-A90B-83D5322BA422}"/>
              </a:ext>
            </a:extLst>
          </p:cNvPr>
          <p:cNvSpPr>
            <a:spLocks noGrp="1"/>
          </p:cNvSpPr>
          <p:nvPr>
            <p:ph type="body" idx="1"/>
          </p:nvPr>
        </p:nvSpPr>
        <p:spPr/>
        <p:txBody>
          <a:bodyPr/>
          <a:lstStyle/>
          <a:p>
            <a:r>
              <a:rPr lang="en-GB" dirty="0"/>
              <a:t>Challenges</a:t>
            </a:r>
          </a:p>
        </p:txBody>
      </p:sp>
      <p:sp>
        <p:nvSpPr>
          <p:cNvPr id="4" name="Content Placeholder 3">
            <a:extLst>
              <a:ext uri="{FF2B5EF4-FFF2-40B4-BE49-F238E27FC236}">
                <a16:creationId xmlns="" xmlns:a16="http://schemas.microsoft.com/office/drawing/2014/main" id="{654AFAEC-EB20-4273-AE4D-071942C92CD9}"/>
              </a:ext>
            </a:extLst>
          </p:cNvPr>
          <p:cNvSpPr>
            <a:spLocks noGrp="1"/>
          </p:cNvSpPr>
          <p:nvPr>
            <p:ph sz="half" idx="2"/>
          </p:nvPr>
        </p:nvSpPr>
        <p:spPr>
          <a:solidFill>
            <a:schemeClr val="bg1"/>
          </a:solidFill>
        </p:spPr>
        <p:txBody>
          <a:bodyPr/>
          <a:lstStyle/>
          <a:p>
            <a:r>
              <a:rPr lang="en-GB" sz="1600" dirty="0"/>
              <a:t>Reducing poverty/ deprivation/ debt/ mitigating impacts of cost of living crisis</a:t>
            </a:r>
          </a:p>
          <a:p>
            <a:pPr lvl="1"/>
            <a:r>
              <a:rPr lang="en-GB" sz="1200" dirty="0"/>
              <a:t>Growing skills and employability</a:t>
            </a:r>
          </a:p>
          <a:p>
            <a:pPr lvl="1"/>
            <a:r>
              <a:rPr lang="en-GB" sz="1200" dirty="0"/>
              <a:t>Increasing volunteering</a:t>
            </a:r>
          </a:p>
          <a:p>
            <a:pPr lvl="1"/>
            <a:r>
              <a:rPr lang="en-GB" sz="1200" dirty="0"/>
              <a:t>Increasing community capacity/development</a:t>
            </a:r>
          </a:p>
          <a:p>
            <a:r>
              <a:rPr lang="en-GB" sz="1600" dirty="0"/>
              <a:t>Improving Health &amp; wellbeing/addressing life expectancy gap</a:t>
            </a:r>
          </a:p>
          <a:p>
            <a:pPr lvl="1"/>
            <a:r>
              <a:rPr lang="en-GB" sz="1200" dirty="0"/>
              <a:t>Social isolation</a:t>
            </a:r>
          </a:p>
          <a:p>
            <a:pPr lvl="1"/>
            <a:r>
              <a:rPr lang="en-GB" sz="1200" dirty="0"/>
              <a:t>Growing mental health crisis</a:t>
            </a:r>
          </a:p>
          <a:p>
            <a:pPr lvl="1"/>
            <a:r>
              <a:rPr lang="en-GB" sz="1200" dirty="0"/>
              <a:t>Early intervention and prevention</a:t>
            </a:r>
          </a:p>
          <a:p>
            <a:endParaRPr lang="en-GB" sz="1800" dirty="0"/>
          </a:p>
          <a:p>
            <a:endParaRPr lang="en-GB" dirty="0"/>
          </a:p>
        </p:txBody>
      </p:sp>
      <p:sp>
        <p:nvSpPr>
          <p:cNvPr id="5" name="Text Placeholder 4">
            <a:extLst>
              <a:ext uri="{FF2B5EF4-FFF2-40B4-BE49-F238E27FC236}">
                <a16:creationId xmlns="" xmlns:a16="http://schemas.microsoft.com/office/drawing/2014/main" id="{B92F3837-B07B-4CD8-87EF-7E6A6025801E}"/>
              </a:ext>
            </a:extLst>
          </p:cNvPr>
          <p:cNvSpPr>
            <a:spLocks noGrp="1"/>
          </p:cNvSpPr>
          <p:nvPr>
            <p:ph type="body" sz="quarter" idx="3"/>
          </p:nvPr>
        </p:nvSpPr>
        <p:spPr/>
        <p:txBody>
          <a:bodyPr/>
          <a:lstStyle/>
          <a:p>
            <a:r>
              <a:rPr lang="en-GB" dirty="0"/>
              <a:t>Opportunities</a:t>
            </a:r>
          </a:p>
        </p:txBody>
      </p:sp>
      <p:sp>
        <p:nvSpPr>
          <p:cNvPr id="6" name="Content Placeholder 5">
            <a:extLst>
              <a:ext uri="{FF2B5EF4-FFF2-40B4-BE49-F238E27FC236}">
                <a16:creationId xmlns="" xmlns:a16="http://schemas.microsoft.com/office/drawing/2014/main" id="{0F648897-E12A-4480-831A-068FDA2F97B8}"/>
              </a:ext>
            </a:extLst>
          </p:cNvPr>
          <p:cNvSpPr>
            <a:spLocks noGrp="1"/>
          </p:cNvSpPr>
          <p:nvPr>
            <p:ph sz="quarter" idx="4"/>
          </p:nvPr>
        </p:nvSpPr>
        <p:spPr/>
        <p:txBody>
          <a:bodyPr/>
          <a:lstStyle/>
          <a:p>
            <a:pPr>
              <a:spcBef>
                <a:spcPts val="384"/>
              </a:spcBef>
              <a:spcAft>
                <a:spcPts val="0"/>
              </a:spcAft>
            </a:pPr>
            <a:r>
              <a:rPr lang="en-GB" sz="1600" dirty="0">
                <a:effectLst/>
                <a:ea typeface="Times New Roman" panose="02020603050405020304" pitchFamily="18" charset="0"/>
                <a:cs typeface="Times New Roman" panose="02020603050405020304" pitchFamily="18" charset="0"/>
              </a:rPr>
              <a:t>Community Hubs </a:t>
            </a:r>
          </a:p>
          <a:p>
            <a:pPr>
              <a:spcBef>
                <a:spcPts val="384"/>
              </a:spcBef>
              <a:spcAft>
                <a:spcPts val="0"/>
              </a:spcAft>
            </a:pPr>
            <a:r>
              <a:rPr lang="en-GB" sz="1600" dirty="0">
                <a:effectLst/>
                <a:ea typeface="Times New Roman" panose="02020603050405020304" pitchFamily="18" charset="0"/>
                <a:cs typeface="Times New Roman" panose="02020603050405020304" pitchFamily="18" charset="0"/>
              </a:rPr>
              <a:t>Build on work through Ward Committees</a:t>
            </a:r>
          </a:p>
          <a:p>
            <a:pPr>
              <a:spcBef>
                <a:spcPts val="384"/>
              </a:spcBef>
              <a:spcAft>
                <a:spcPts val="0"/>
              </a:spcAft>
            </a:pPr>
            <a:r>
              <a:rPr lang="en-GB" sz="1600" dirty="0">
                <a:effectLst/>
                <a:ea typeface="Times New Roman" panose="02020603050405020304" pitchFamily="18" charset="0"/>
                <a:cs typeface="Times New Roman" panose="02020603050405020304" pitchFamily="18" charset="0"/>
              </a:rPr>
              <a:t>Funding for the Anti Racism Strategy Working Group</a:t>
            </a:r>
          </a:p>
          <a:p>
            <a:pPr>
              <a:spcBef>
                <a:spcPts val="384"/>
              </a:spcBef>
              <a:spcAft>
                <a:spcPts val="0"/>
              </a:spcAft>
            </a:pPr>
            <a:r>
              <a:rPr lang="en-GB" sz="1600" dirty="0">
                <a:ea typeface="Times New Roman" panose="02020603050405020304" pitchFamily="18" charset="0"/>
                <a:cs typeface="Times New Roman" panose="02020603050405020304" pitchFamily="18" charset="0"/>
              </a:rPr>
              <a:t>Existing CRF Projects</a:t>
            </a:r>
          </a:p>
          <a:p>
            <a:pPr>
              <a:spcBef>
                <a:spcPts val="384"/>
              </a:spcBef>
              <a:spcAft>
                <a:spcPts val="0"/>
              </a:spcAft>
            </a:pPr>
            <a:r>
              <a:rPr lang="en-GB" sz="1600" dirty="0">
                <a:effectLst/>
                <a:ea typeface="Times New Roman" panose="02020603050405020304" pitchFamily="18" charset="0"/>
                <a:cs typeface="Times New Roman" panose="02020603050405020304" pitchFamily="18" charset="0"/>
              </a:rPr>
              <a:t>Social prescribing network </a:t>
            </a:r>
          </a:p>
          <a:p>
            <a:endParaRPr lang="en-GB" dirty="0"/>
          </a:p>
        </p:txBody>
      </p:sp>
    </p:spTree>
    <p:extLst>
      <p:ext uri="{BB962C8B-B14F-4D97-AF65-F5344CB8AC3E}">
        <p14:creationId xmlns:p14="http://schemas.microsoft.com/office/powerpoint/2010/main" val="904622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093EF4-E0F5-424E-A13C-CF09D377CAAC}"/>
              </a:ext>
            </a:extLst>
          </p:cNvPr>
          <p:cNvSpPr>
            <a:spLocks noGrp="1"/>
          </p:cNvSpPr>
          <p:nvPr>
            <p:ph type="title"/>
          </p:nvPr>
        </p:nvSpPr>
        <p:spPr/>
        <p:txBody>
          <a:bodyPr/>
          <a:lstStyle/>
          <a:p>
            <a:r>
              <a:rPr lang="en-GB" dirty="0"/>
              <a:t>Place – </a:t>
            </a:r>
            <a:r>
              <a:rPr lang="en-GB" sz="2800" dirty="0"/>
              <a:t>based on </a:t>
            </a:r>
            <a:r>
              <a:rPr lang="en-GB" sz="2800" dirty="0" err="1"/>
              <a:t>MyCityCentre</a:t>
            </a:r>
            <a:r>
              <a:rPr lang="en-GB" sz="2800" dirty="0"/>
              <a:t>,  Acomb/</a:t>
            </a:r>
            <a:r>
              <a:rPr lang="en-GB" sz="2800" dirty="0" err="1"/>
              <a:t>Haxby</a:t>
            </a:r>
            <a:r>
              <a:rPr lang="en-GB" sz="2800" dirty="0"/>
              <a:t> studies </a:t>
            </a:r>
          </a:p>
        </p:txBody>
      </p:sp>
      <p:sp>
        <p:nvSpPr>
          <p:cNvPr id="3" name="Text Placeholder 2">
            <a:extLst>
              <a:ext uri="{FF2B5EF4-FFF2-40B4-BE49-F238E27FC236}">
                <a16:creationId xmlns="" xmlns:a16="http://schemas.microsoft.com/office/drawing/2014/main" id="{1DA17530-A850-4BCE-B7FF-4A8B41672E9B}"/>
              </a:ext>
            </a:extLst>
          </p:cNvPr>
          <p:cNvSpPr>
            <a:spLocks noGrp="1"/>
          </p:cNvSpPr>
          <p:nvPr>
            <p:ph type="body" idx="1"/>
          </p:nvPr>
        </p:nvSpPr>
        <p:spPr/>
        <p:txBody>
          <a:bodyPr/>
          <a:lstStyle/>
          <a:p>
            <a:r>
              <a:rPr lang="en-GB" dirty="0"/>
              <a:t>Challenges</a:t>
            </a:r>
          </a:p>
        </p:txBody>
      </p:sp>
      <p:sp>
        <p:nvSpPr>
          <p:cNvPr id="4" name="Content Placeholder 3">
            <a:extLst>
              <a:ext uri="{FF2B5EF4-FFF2-40B4-BE49-F238E27FC236}">
                <a16:creationId xmlns="" xmlns:a16="http://schemas.microsoft.com/office/drawing/2014/main" id="{BA8DCD4C-6E52-4F35-B90D-F52F446F75CD}"/>
              </a:ext>
            </a:extLst>
          </p:cNvPr>
          <p:cNvSpPr>
            <a:spLocks noGrp="1"/>
          </p:cNvSpPr>
          <p:nvPr>
            <p:ph sz="half" idx="2"/>
          </p:nvPr>
        </p:nvSpPr>
        <p:spPr>
          <a:solidFill>
            <a:schemeClr val="bg1"/>
          </a:solidFill>
        </p:spPr>
        <p:txBody>
          <a:bodyPr/>
          <a:lstStyle/>
          <a:p>
            <a:r>
              <a:rPr lang="en-GB" sz="1600" dirty="0"/>
              <a:t>How we maintain a vibrant city centre and increase/maintain the footfall to support shops, decrease empty buildings and create jobs</a:t>
            </a:r>
          </a:p>
          <a:p>
            <a:r>
              <a:rPr lang="en-GB" sz="1600" dirty="0"/>
              <a:t>How do we drive footfall and improve the vibrancy of the secondary shopping areas </a:t>
            </a:r>
            <a:r>
              <a:rPr lang="en-GB" sz="1600" dirty="0" err="1"/>
              <a:t>ie</a:t>
            </a:r>
            <a:r>
              <a:rPr lang="en-GB" sz="1600" dirty="0"/>
              <a:t> Acomb and </a:t>
            </a:r>
            <a:r>
              <a:rPr lang="en-GB" sz="1600" dirty="0" err="1"/>
              <a:t>Haxby</a:t>
            </a:r>
            <a:r>
              <a:rPr lang="en-GB" sz="1600" dirty="0"/>
              <a:t>, to enhance sustainability and economic growth.</a:t>
            </a:r>
          </a:p>
          <a:p>
            <a:r>
              <a:rPr lang="en-GB" sz="1600" dirty="0"/>
              <a:t>Counter Terrorism Security measures</a:t>
            </a:r>
          </a:p>
          <a:p>
            <a:r>
              <a:rPr lang="en-GB" sz="1600" dirty="0"/>
              <a:t>JCP Employment initiatives and the needs of retail and hospitality businesses and the visitor economy</a:t>
            </a:r>
          </a:p>
          <a:p>
            <a:endParaRPr lang="en-GB" dirty="0"/>
          </a:p>
        </p:txBody>
      </p:sp>
      <p:sp>
        <p:nvSpPr>
          <p:cNvPr id="5" name="Text Placeholder 4">
            <a:extLst>
              <a:ext uri="{FF2B5EF4-FFF2-40B4-BE49-F238E27FC236}">
                <a16:creationId xmlns="" xmlns:a16="http://schemas.microsoft.com/office/drawing/2014/main" id="{58E61A99-36FB-4ABF-9081-DF4893F3F2C4}"/>
              </a:ext>
            </a:extLst>
          </p:cNvPr>
          <p:cNvSpPr>
            <a:spLocks noGrp="1"/>
          </p:cNvSpPr>
          <p:nvPr>
            <p:ph type="body" sz="quarter" idx="3"/>
          </p:nvPr>
        </p:nvSpPr>
        <p:spPr/>
        <p:txBody>
          <a:bodyPr/>
          <a:lstStyle/>
          <a:p>
            <a:r>
              <a:rPr lang="en-GB" dirty="0"/>
              <a:t>Opportunities</a:t>
            </a:r>
          </a:p>
        </p:txBody>
      </p:sp>
      <p:sp>
        <p:nvSpPr>
          <p:cNvPr id="6" name="Content Placeholder 5">
            <a:extLst>
              <a:ext uri="{FF2B5EF4-FFF2-40B4-BE49-F238E27FC236}">
                <a16:creationId xmlns="" xmlns:a16="http://schemas.microsoft.com/office/drawing/2014/main" id="{24F6A0E8-7BF2-4D16-8C84-15FFF2D7EE7E}"/>
              </a:ext>
            </a:extLst>
          </p:cNvPr>
          <p:cNvSpPr>
            <a:spLocks noGrp="1"/>
          </p:cNvSpPr>
          <p:nvPr>
            <p:ph sz="quarter" idx="4"/>
          </p:nvPr>
        </p:nvSpPr>
        <p:spPr>
          <a:xfrm>
            <a:off x="6193369" y="2174874"/>
            <a:ext cx="5389033" cy="4281343"/>
          </a:xfrm>
          <a:solidFill>
            <a:schemeClr val="bg1"/>
          </a:solidFill>
        </p:spPr>
        <p:txBody>
          <a:bodyPr/>
          <a:lstStyle/>
          <a:p>
            <a:r>
              <a:rPr lang="en-GB" sz="1600" dirty="0"/>
              <a:t>Create or use exciting new spaces for families and cultural activities </a:t>
            </a:r>
          </a:p>
          <a:p>
            <a:r>
              <a:rPr lang="en-GB" sz="1600" dirty="0"/>
              <a:t>Make it simpler, cheaper and less disruptive to put on events in the city, and support more community led events</a:t>
            </a:r>
          </a:p>
          <a:p>
            <a:r>
              <a:rPr lang="en-GB" sz="1600" dirty="0"/>
              <a:t>Improve accessibility: more dropped kerbs, improved surfaces and seating and better facilities for disabled people; embed dementia and autism friendly standards</a:t>
            </a:r>
          </a:p>
          <a:p>
            <a:r>
              <a:rPr lang="en-GB" sz="1600" dirty="0"/>
              <a:t>In the secondary shopping areas, work with businesses to improve the public realm, increase awareness of the opportunities and potential impact of utilising the outdoor space adjacent to their businesses and install gateway signs </a:t>
            </a:r>
          </a:p>
          <a:p>
            <a:r>
              <a:rPr lang="en-GB" sz="1600" dirty="0"/>
              <a:t>Fund secure community infrastructure and crime reduction and create safe accessible community spaces</a:t>
            </a:r>
          </a:p>
          <a:p>
            <a:endParaRPr lang="en-GB" dirty="0"/>
          </a:p>
        </p:txBody>
      </p:sp>
    </p:spTree>
    <p:extLst>
      <p:ext uri="{BB962C8B-B14F-4D97-AF65-F5344CB8AC3E}">
        <p14:creationId xmlns:p14="http://schemas.microsoft.com/office/powerpoint/2010/main" val="1504548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093EF4-E0F5-424E-A13C-CF09D377CAAC}"/>
              </a:ext>
            </a:extLst>
          </p:cNvPr>
          <p:cNvSpPr>
            <a:spLocks noGrp="1"/>
          </p:cNvSpPr>
          <p:nvPr>
            <p:ph type="title"/>
          </p:nvPr>
        </p:nvSpPr>
        <p:spPr/>
        <p:txBody>
          <a:bodyPr/>
          <a:lstStyle/>
          <a:p>
            <a:r>
              <a:rPr lang="en-GB" dirty="0"/>
              <a:t>Supporting Local Business</a:t>
            </a:r>
            <a:r>
              <a:rPr lang="en-GB" sz="2400" dirty="0"/>
              <a:t> – based on Economic Strategy</a:t>
            </a:r>
            <a:endParaRPr lang="en-GB" dirty="0"/>
          </a:p>
        </p:txBody>
      </p:sp>
      <p:sp>
        <p:nvSpPr>
          <p:cNvPr id="3" name="Text Placeholder 2">
            <a:extLst>
              <a:ext uri="{FF2B5EF4-FFF2-40B4-BE49-F238E27FC236}">
                <a16:creationId xmlns="" xmlns:a16="http://schemas.microsoft.com/office/drawing/2014/main" id="{1DA17530-A850-4BCE-B7FF-4A8B41672E9B}"/>
              </a:ext>
            </a:extLst>
          </p:cNvPr>
          <p:cNvSpPr>
            <a:spLocks noGrp="1"/>
          </p:cNvSpPr>
          <p:nvPr>
            <p:ph type="body" idx="1"/>
          </p:nvPr>
        </p:nvSpPr>
        <p:spPr/>
        <p:txBody>
          <a:bodyPr/>
          <a:lstStyle/>
          <a:p>
            <a:r>
              <a:rPr lang="en-GB" dirty="0"/>
              <a:t>Challenges</a:t>
            </a:r>
          </a:p>
        </p:txBody>
      </p:sp>
      <p:sp>
        <p:nvSpPr>
          <p:cNvPr id="4" name="Content Placeholder 3">
            <a:extLst>
              <a:ext uri="{FF2B5EF4-FFF2-40B4-BE49-F238E27FC236}">
                <a16:creationId xmlns="" xmlns:a16="http://schemas.microsoft.com/office/drawing/2014/main" id="{BA8DCD4C-6E52-4F35-B90D-F52F446F75CD}"/>
              </a:ext>
            </a:extLst>
          </p:cNvPr>
          <p:cNvSpPr>
            <a:spLocks noGrp="1"/>
          </p:cNvSpPr>
          <p:nvPr>
            <p:ph sz="half" idx="2"/>
          </p:nvPr>
        </p:nvSpPr>
        <p:spPr>
          <a:solidFill>
            <a:schemeClr val="bg1"/>
          </a:solidFill>
        </p:spPr>
        <p:txBody>
          <a:bodyPr/>
          <a:lstStyle/>
          <a:p>
            <a:r>
              <a:rPr lang="en-GB" sz="1600" dirty="0"/>
              <a:t>Lack of direct support for businesses following ending of LCR Growth Hub funding through ERDF</a:t>
            </a:r>
          </a:p>
          <a:p>
            <a:pPr lvl="1"/>
            <a:r>
              <a:rPr lang="en-GB" sz="1200" dirty="0"/>
              <a:t>Mainstream business support focusses entirely on B2B models, leaving retail, hospitality and service businesses without support</a:t>
            </a:r>
          </a:p>
          <a:p>
            <a:pPr lvl="1"/>
            <a:r>
              <a:rPr lang="en-GB" sz="1200" dirty="0"/>
              <a:t>Absence of targeted sector support for high-value sectors such as rail, bio-tech, tech/digital and creative</a:t>
            </a:r>
          </a:p>
          <a:p>
            <a:r>
              <a:rPr lang="en-GB" sz="1600" dirty="0"/>
              <a:t>Lack of support for new businesses/start-ups</a:t>
            </a:r>
          </a:p>
          <a:p>
            <a:r>
              <a:rPr lang="en-GB" sz="1600" dirty="0"/>
              <a:t>Impacts of inflation, fuel prices and supply chain disruption</a:t>
            </a:r>
          </a:p>
          <a:p>
            <a:r>
              <a:rPr lang="en-GB" sz="1600" dirty="0"/>
              <a:t>Need for business involvement in climate change actions</a:t>
            </a:r>
          </a:p>
          <a:p>
            <a:pPr lvl="1"/>
            <a:r>
              <a:rPr lang="en-GB" sz="1200" dirty="0"/>
              <a:t>Absence of public support for businesses to address climate change impacts and carbon footprints</a:t>
            </a:r>
          </a:p>
          <a:p>
            <a:r>
              <a:rPr lang="en-GB" sz="1600" dirty="0"/>
              <a:t>Shortage of start-up and growth space</a:t>
            </a:r>
          </a:p>
          <a:p>
            <a:endParaRPr lang="en-GB" sz="1600" dirty="0"/>
          </a:p>
          <a:p>
            <a:endParaRPr lang="en-GB" dirty="0"/>
          </a:p>
        </p:txBody>
      </p:sp>
      <p:sp>
        <p:nvSpPr>
          <p:cNvPr id="5" name="Text Placeholder 4">
            <a:extLst>
              <a:ext uri="{FF2B5EF4-FFF2-40B4-BE49-F238E27FC236}">
                <a16:creationId xmlns="" xmlns:a16="http://schemas.microsoft.com/office/drawing/2014/main" id="{58E61A99-36FB-4ABF-9081-DF4893F3F2C4}"/>
              </a:ext>
            </a:extLst>
          </p:cNvPr>
          <p:cNvSpPr>
            <a:spLocks noGrp="1"/>
          </p:cNvSpPr>
          <p:nvPr>
            <p:ph type="body" sz="quarter" idx="3"/>
          </p:nvPr>
        </p:nvSpPr>
        <p:spPr/>
        <p:txBody>
          <a:bodyPr/>
          <a:lstStyle/>
          <a:p>
            <a:r>
              <a:rPr lang="en-GB" dirty="0"/>
              <a:t>Opportunities</a:t>
            </a:r>
          </a:p>
        </p:txBody>
      </p:sp>
      <p:sp>
        <p:nvSpPr>
          <p:cNvPr id="6" name="Content Placeholder 5">
            <a:extLst>
              <a:ext uri="{FF2B5EF4-FFF2-40B4-BE49-F238E27FC236}">
                <a16:creationId xmlns="" xmlns:a16="http://schemas.microsoft.com/office/drawing/2014/main" id="{24F6A0E8-7BF2-4D16-8C84-15FFF2D7EE7E}"/>
              </a:ext>
            </a:extLst>
          </p:cNvPr>
          <p:cNvSpPr>
            <a:spLocks noGrp="1"/>
          </p:cNvSpPr>
          <p:nvPr>
            <p:ph sz="quarter" idx="4"/>
          </p:nvPr>
        </p:nvSpPr>
        <p:spPr>
          <a:xfrm>
            <a:off x="6193369" y="2174874"/>
            <a:ext cx="5389033" cy="4281343"/>
          </a:xfrm>
          <a:solidFill>
            <a:schemeClr val="bg1"/>
          </a:solidFill>
        </p:spPr>
        <p:txBody>
          <a:bodyPr/>
          <a:lstStyle/>
          <a:p>
            <a:r>
              <a:rPr lang="en-GB" sz="1600" dirty="0"/>
              <a:t>Strong HE/FE links through the Higher York partnership</a:t>
            </a:r>
          </a:p>
          <a:p>
            <a:r>
              <a:rPr lang="en-GB" sz="1600" dirty="0"/>
              <a:t>Supporting the BID to assist city centre businesses</a:t>
            </a:r>
          </a:p>
          <a:p>
            <a:r>
              <a:rPr lang="en-GB" sz="1600" dirty="0" err="1"/>
              <a:t>Neitwork</a:t>
            </a:r>
            <a:r>
              <a:rPr lang="en-GB" sz="1600" dirty="0"/>
              <a:t> of traders associations for individual areas</a:t>
            </a:r>
          </a:p>
          <a:p>
            <a:r>
              <a:rPr lang="en-GB" sz="1600" dirty="0"/>
              <a:t>Strengthening YNY Growth Hub model for York to join</a:t>
            </a:r>
          </a:p>
          <a:p>
            <a:r>
              <a:rPr lang="en-GB" sz="1600" dirty="0"/>
              <a:t>Good connections built with the business community through covid, with weekly bulletin going to c. 2,000 businesses across York and active business networks, with strong FSB and Chamber of Commerce membership</a:t>
            </a:r>
          </a:p>
          <a:p>
            <a:r>
              <a:rPr lang="en-GB" sz="1600" dirty="0"/>
              <a:t>Successful innovation utilising Covid grant moneys – ARG voucher scheme model, small grants to foundation economy, big focus on micro businesses</a:t>
            </a:r>
          </a:p>
          <a:p>
            <a:pPr marL="0" indent="0">
              <a:buNone/>
            </a:pPr>
            <a:endParaRPr lang="en-GB" dirty="0"/>
          </a:p>
        </p:txBody>
      </p:sp>
    </p:spTree>
    <p:extLst>
      <p:ext uri="{BB962C8B-B14F-4D97-AF65-F5344CB8AC3E}">
        <p14:creationId xmlns:p14="http://schemas.microsoft.com/office/powerpoint/2010/main" val="2357733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093EF4-E0F5-424E-A13C-CF09D377CAAC}"/>
              </a:ext>
            </a:extLst>
          </p:cNvPr>
          <p:cNvSpPr>
            <a:spLocks noGrp="1"/>
          </p:cNvSpPr>
          <p:nvPr>
            <p:ph type="title"/>
          </p:nvPr>
        </p:nvSpPr>
        <p:spPr/>
        <p:txBody>
          <a:bodyPr/>
          <a:lstStyle/>
          <a:p>
            <a:r>
              <a:rPr lang="en-GB" dirty="0"/>
              <a:t>People and Skills </a:t>
            </a:r>
            <a:r>
              <a:rPr lang="en-GB" sz="2400" dirty="0"/>
              <a:t>– based on York Skills Plan</a:t>
            </a:r>
            <a:endParaRPr lang="en-GB" dirty="0"/>
          </a:p>
        </p:txBody>
      </p:sp>
      <p:sp>
        <p:nvSpPr>
          <p:cNvPr id="3" name="Text Placeholder 2">
            <a:extLst>
              <a:ext uri="{FF2B5EF4-FFF2-40B4-BE49-F238E27FC236}">
                <a16:creationId xmlns="" xmlns:a16="http://schemas.microsoft.com/office/drawing/2014/main" id="{1DA17530-A850-4BCE-B7FF-4A8B41672E9B}"/>
              </a:ext>
            </a:extLst>
          </p:cNvPr>
          <p:cNvSpPr>
            <a:spLocks noGrp="1"/>
          </p:cNvSpPr>
          <p:nvPr>
            <p:ph type="body" idx="1"/>
          </p:nvPr>
        </p:nvSpPr>
        <p:spPr/>
        <p:txBody>
          <a:bodyPr/>
          <a:lstStyle/>
          <a:p>
            <a:r>
              <a:rPr lang="en-GB" dirty="0"/>
              <a:t>Challenges</a:t>
            </a:r>
          </a:p>
        </p:txBody>
      </p:sp>
      <p:sp>
        <p:nvSpPr>
          <p:cNvPr id="4" name="Content Placeholder 3">
            <a:extLst>
              <a:ext uri="{FF2B5EF4-FFF2-40B4-BE49-F238E27FC236}">
                <a16:creationId xmlns="" xmlns:a16="http://schemas.microsoft.com/office/drawing/2014/main" id="{BA8DCD4C-6E52-4F35-B90D-F52F446F75CD}"/>
              </a:ext>
            </a:extLst>
          </p:cNvPr>
          <p:cNvSpPr>
            <a:spLocks noGrp="1"/>
          </p:cNvSpPr>
          <p:nvPr>
            <p:ph sz="half" idx="2"/>
          </p:nvPr>
        </p:nvSpPr>
        <p:spPr>
          <a:solidFill>
            <a:schemeClr val="bg1"/>
          </a:solidFill>
        </p:spPr>
        <p:txBody>
          <a:bodyPr/>
          <a:lstStyle/>
          <a:p>
            <a:r>
              <a:rPr lang="en-GB" sz="1600" dirty="0"/>
              <a:t>Ageing population is leading to a lack of skills as people retire from the workforce more quickly and in larger numbers than people can be trained or recruited.</a:t>
            </a:r>
          </a:p>
          <a:p>
            <a:r>
              <a:rPr lang="en-GB" sz="1600" dirty="0"/>
              <a:t>Current models of training and employment do not always support people to fulfil their potential e.g. those with disabilities, low skills attainment, caring responsibilities, neurodiversity.</a:t>
            </a:r>
          </a:p>
          <a:p>
            <a:r>
              <a:rPr lang="en-GB" sz="1600" dirty="0"/>
              <a:t>Lack of employer engagement and understanding of benefits of training/skills support.</a:t>
            </a:r>
          </a:p>
          <a:p>
            <a:r>
              <a:rPr lang="en-GB" sz="1600" dirty="0"/>
              <a:t>The demand for digital skills at all levels outstrips supply.</a:t>
            </a:r>
          </a:p>
          <a:p>
            <a:r>
              <a:rPr lang="en-GB" sz="1600" dirty="0"/>
              <a:t>Lack of timely and localised Information,  Advice and Guidance for </a:t>
            </a:r>
            <a:r>
              <a:rPr lang="en-GB" sz="1600" dirty="0" err="1"/>
              <a:t>inactives</a:t>
            </a:r>
            <a:r>
              <a:rPr lang="en-GB" sz="1600" dirty="0"/>
              <a:t> and those in work.</a:t>
            </a:r>
          </a:p>
          <a:p>
            <a:endParaRPr lang="en-GB" dirty="0"/>
          </a:p>
        </p:txBody>
      </p:sp>
      <p:sp>
        <p:nvSpPr>
          <p:cNvPr id="5" name="Text Placeholder 4">
            <a:extLst>
              <a:ext uri="{FF2B5EF4-FFF2-40B4-BE49-F238E27FC236}">
                <a16:creationId xmlns="" xmlns:a16="http://schemas.microsoft.com/office/drawing/2014/main" id="{58E61A99-36FB-4ABF-9081-DF4893F3F2C4}"/>
              </a:ext>
            </a:extLst>
          </p:cNvPr>
          <p:cNvSpPr>
            <a:spLocks noGrp="1"/>
          </p:cNvSpPr>
          <p:nvPr>
            <p:ph type="body" sz="quarter" idx="3"/>
          </p:nvPr>
        </p:nvSpPr>
        <p:spPr/>
        <p:txBody>
          <a:bodyPr/>
          <a:lstStyle/>
          <a:p>
            <a:r>
              <a:rPr lang="en-GB" dirty="0"/>
              <a:t>Opportunities</a:t>
            </a:r>
          </a:p>
        </p:txBody>
      </p:sp>
      <p:sp>
        <p:nvSpPr>
          <p:cNvPr id="6" name="Content Placeholder 5">
            <a:extLst>
              <a:ext uri="{FF2B5EF4-FFF2-40B4-BE49-F238E27FC236}">
                <a16:creationId xmlns="" xmlns:a16="http://schemas.microsoft.com/office/drawing/2014/main" id="{24F6A0E8-7BF2-4D16-8C84-15FFF2D7EE7E}"/>
              </a:ext>
            </a:extLst>
          </p:cNvPr>
          <p:cNvSpPr>
            <a:spLocks noGrp="1"/>
          </p:cNvSpPr>
          <p:nvPr>
            <p:ph sz="quarter" idx="4"/>
          </p:nvPr>
        </p:nvSpPr>
        <p:spPr>
          <a:xfrm>
            <a:off x="6193369" y="2174874"/>
            <a:ext cx="5389033" cy="4281343"/>
          </a:xfrm>
          <a:solidFill>
            <a:schemeClr val="bg1"/>
          </a:solidFill>
        </p:spPr>
        <p:txBody>
          <a:bodyPr/>
          <a:lstStyle/>
          <a:p>
            <a:r>
              <a:rPr lang="en-GB" sz="1600" dirty="0"/>
              <a:t>Existing work through third sector partners on ESF</a:t>
            </a:r>
          </a:p>
          <a:p>
            <a:r>
              <a:rPr lang="en-GB" sz="1600" dirty="0"/>
              <a:t>Pioneering partnerships – putting businesses closer to the heart of skills planning. </a:t>
            </a:r>
          </a:p>
          <a:p>
            <a:r>
              <a:rPr lang="en-GB" sz="1600" dirty="0"/>
              <a:t>Community outreach providing a gateway to upskilling and reskilling opportunities.</a:t>
            </a:r>
          </a:p>
          <a:p>
            <a:r>
              <a:rPr lang="en-GB" sz="1600" dirty="0"/>
              <a:t>Growth in key sectors such as rail and construction with high demand for staff.</a:t>
            </a:r>
          </a:p>
          <a:p>
            <a:r>
              <a:rPr lang="en-GB" sz="1600" dirty="0"/>
              <a:t>Improve progression routes from entry level to higher level skills/training in priority sectors</a:t>
            </a:r>
          </a:p>
          <a:p>
            <a:r>
              <a:rPr lang="en-GB" sz="1600" dirty="0"/>
              <a:t>Technology offers innovation to traditional industries and opportunities for entrepreneurship among a wider group of people.</a:t>
            </a:r>
          </a:p>
          <a:p>
            <a:r>
              <a:rPr lang="en-GB" sz="1600" dirty="0"/>
              <a:t>Better align careers education information, advice and guidance with York’s labour market</a:t>
            </a:r>
            <a:endParaRPr lang="en-GB" dirty="0"/>
          </a:p>
        </p:txBody>
      </p:sp>
    </p:spTree>
    <p:extLst>
      <p:ext uri="{BB962C8B-B14F-4D97-AF65-F5344CB8AC3E}">
        <p14:creationId xmlns:p14="http://schemas.microsoft.com/office/powerpoint/2010/main" val="26855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DE8218-6059-4654-8B2C-F0C0B2D4B6DD}"/>
              </a:ext>
            </a:extLst>
          </p:cNvPr>
          <p:cNvSpPr>
            <a:spLocks noGrp="1"/>
          </p:cNvSpPr>
          <p:nvPr>
            <p:ph type="title"/>
          </p:nvPr>
        </p:nvSpPr>
        <p:spPr/>
        <p:txBody>
          <a:bodyPr/>
          <a:lstStyle/>
          <a:p>
            <a:r>
              <a:rPr lang="en-GB" dirty="0"/>
              <a:t>Prioritised Interventions</a:t>
            </a:r>
          </a:p>
        </p:txBody>
      </p:sp>
    </p:spTree>
    <p:extLst>
      <p:ext uri="{BB962C8B-B14F-4D97-AF65-F5344CB8AC3E}">
        <p14:creationId xmlns:p14="http://schemas.microsoft.com/office/powerpoint/2010/main" val="40949952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83A1D8-39E5-4B1E-AF5A-1E83A74FDE60}"/>
              </a:ext>
            </a:extLst>
          </p:cNvPr>
          <p:cNvSpPr>
            <a:spLocks noGrp="1"/>
          </p:cNvSpPr>
          <p:nvPr>
            <p:ph type="title"/>
          </p:nvPr>
        </p:nvSpPr>
        <p:spPr/>
        <p:txBody>
          <a:bodyPr/>
          <a:lstStyle/>
          <a:p>
            <a:r>
              <a:rPr lang="en-GB" dirty="0"/>
              <a:t>Interventions – Community &amp; Place</a:t>
            </a:r>
          </a:p>
        </p:txBody>
      </p:sp>
      <p:sp>
        <p:nvSpPr>
          <p:cNvPr id="4" name="Content Placeholder 3">
            <a:extLst>
              <a:ext uri="{FF2B5EF4-FFF2-40B4-BE49-F238E27FC236}">
                <a16:creationId xmlns="" xmlns:a16="http://schemas.microsoft.com/office/drawing/2014/main" id="{7EC653B6-0108-4E41-AAE8-0376C5699032}"/>
              </a:ext>
            </a:extLst>
          </p:cNvPr>
          <p:cNvSpPr>
            <a:spLocks noGrp="1"/>
          </p:cNvSpPr>
          <p:nvPr>
            <p:ph sz="half" idx="2"/>
          </p:nvPr>
        </p:nvSpPr>
        <p:spPr>
          <a:xfrm>
            <a:off x="609602" y="1535113"/>
            <a:ext cx="5386917" cy="4591050"/>
          </a:xfrm>
          <a:solidFill>
            <a:schemeClr val="bg1"/>
          </a:solidFill>
        </p:spPr>
        <p:txBody>
          <a:bodyPr/>
          <a:lstStyle/>
          <a:p>
            <a:pPr marL="0" indent="0">
              <a:buNone/>
            </a:pPr>
            <a:r>
              <a:rPr lang="en-GB" sz="1600" dirty="0">
                <a:highlight>
                  <a:srgbClr val="FFFF00"/>
                </a:highlight>
              </a:rPr>
              <a:t>E1: Funding for improvements to town centres and high streets, including better accessibility for disabled people, including capital spend and running costs.</a:t>
            </a:r>
          </a:p>
          <a:p>
            <a:pPr marL="0" indent="0">
              <a:buNone/>
            </a:pPr>
            <a:r>
              <a:rPr lang="en-GB" sz="1000" dirty="0"/>
              <a:t>E2: Funding for new, or improvements to existing, community and neighbourhood infrastructure projects including those that increase communities’ resilience to natural hazards, such as flooding. This could cover capital spend and running costs.</a:t>
            </a:r>
          </a:p>
          <a:p>
            <a:pPr marL="0" indent="0">
              <a:buNone/>
            </a:pPr>
            <a:r>
              <a:rPr lang="en-GB" sz="1000" dirty="0"/>
              <a:t>E3: Creation of and improvements to local green spaces, community gardens, watercourses and embankments, along with incorporating natural features into wider public spaces.</a:t>
            </a:r>
          </a:p>
          <a:p>
            <a:pPr marL="0" indent="0">
              <a:buNone/>
            </a:pPr>
            <a:r>
              <a:rPr lang="en-GB" sz="1100" dirty="0"/>
              <a:t>E4: Enhanced support for existing cultural, historic and heritage institutions that make up the local cultural heritage offer. </a:t>
            </a:r>
          </a:p>
          <a:p>
            <a:pPr marL="0" indent="0">
              <a:buNone/>
            </a:pPr>
            <a:r>
              <a:rPr lang="en-GB" sz="1000" dirty="0"/>
              <a:t>E5: Design and management of the built and landscaped environment to ‘design out crime’.</a:t>
            </a:r>
          </a:p>
          <a:p>
            <a:pPr marL="0" indent="0">
              <a:buNone/>
            </a:pPr>
            <a:r>
              <a:rPr lang="en-GB" sz="1600" dirty="0">
                <a:highlight>
                  <a:srgbClr val="FFFF00"/>
                </a:highlight>
              </a:rPr>
              <a:t>E6: Support for local arts, cultural, heritage and creative activities.</a:t>
            </a:r>
          </a:p>
          <a:p>
            <a:pPr marL="0" indent="0">
              <a:buNone/>
            </a:pPr>
            <a:r>
              <a:rPr lang="en-GB" sz="1600" dirty="0">
                <a:highlight>
                  <a:srgbClr val="FFFF00"/>
                </a:highlight>
              </a:rPr>
              <a:t>E7: Support for active travel enhancements in the local area.</a:t>
            </a:r>
          </a:p>
          <a:p>
            <a:pPr marL="0" indent="0">
              <a:buNone/>
            </a:pPr>
            <a:endParaRPr lang="en-GB" sz="1600" dirty="0"/>
          </a:p>
        </p:txBody>
      </p:sp>
      <p:sp>
        <p:nvSpPr>
          <p:cNvPr id="6" name="Content Placeholder 5">
            <a:extLst>
              <a:ext uri="{FF2B5EF4-FFF2-40B4-BE49-F238E27FC236}">
                <a16:creationId xmlns="" xmlns:a16="http://schemas.microsoft.com/office/drawing/2014/main" id="{5CCF831C-B5B2-49F4-96B2-25137D22D931}"/>
              </a:ext>
            </a:extLst>
          </p:cNvPr>
          <p:cNvSpPr>
            <a:spLocks noGrp="1"/>
          </p:cNvSpPr>
          <p:nvPr>
            <p:ph sz="quarter" idx="4"/>
          </p:nvPr>
        </p:nvSpPr>
        <p:spPr>
          <a:xfrm>
            <a:off x="6193369" y="1535113"/>
            <a:ext cx="5389033" cy="4840520"/>
          </a:xfrm>
          <a:solidFill>
            <a:schemeClr val="bg1"/>
          </a:solidFill>
        </p:spPr>
        <p:txBody>
          <a:bodyPr/>
          <a:lstStyle/>
          <a:p>
            <a:pPr marL="0" indent="0">
              <a:buNone/>
            </a:pPr>
            <a:r>
              <a:rPr lang="en-GB" sz="1000" dirty="0"/>
              <a:t>E8: Funding for the development and promotion of wider campaigns which encourage people to visit and explore the local area.</a:t>
            </a:r>
          </a:p>
          <a:p>
            <a:pPr marL="0" indent="0">
              <a:buNone/>
            </a:pPr>
            <a:r>
              <a:rPr lang="en-GB" sz="1600" dirty="0">
                <a:highlight>
                  <a:srgbClr val="FFFF00"/>
                </a:highlight>
              </a:rPr>
              <a:t>E9: Funding for impactful volunteering and/or social action projects to develop social and human capital in local places.</a:t>
            </a:r>
          </a:p>
          <a:p>
            <a:pPr marL="0" indent="0">
              <a:buNone/>
            </a:pPr>
            <a:r>
              <a:rPr lang="en-GB" sz="1000" dirty="0"/>
              <a:t>E10: Funding for local sports facilities, tournaments, teams and leagues; to bring people together.</a:t>
            </a:r>
          </a:p>
          <a:p>
            <a:pPr marL="0" indent="0">
              <a:buNone/>
            </a:pPr>
            <a:r>
              <a:rPr lang="en-GB" sz="1600" dirty="0">
                <a:highlight>
                  <a:srgbClr val="FFFF00"/>
                </a:highlight>
              </a:rPr>
              <a:t>E11: Investment in capacity building and infrastructure support for local civil society and community groups.</a:t>
            </a:r>
          </a:p>
          <a:p>
            <a:pPr marL="0" indent="0">
              <a:buNone/>
            </a:pPr>
            <a:r>
              <a:rPr lang="en-GB" sz="1000" dirty="0"/>
              <a:t>E12: Investment in community engagement schemes to support community involvement indecision making in local regeneration.</a:t>
            </a:r>
          </a:p>
          <a:p>
            <a:pPr marL="0" indent="0">
              <a:buNone/>
            </a:pPr>
            <a:r>
              <a:rPr lang="en-GB" sz="1600" dirty="0">
                <a:highlight>
                  <a:srgbClr val="FFFF00"/>
                </a:highlight>
              </a:rPr>
              <a:t>E13: Community measures to reduce the cost of living, including through measures to improve energy efficiency, and combat fuel poverty and climate change.</a:t>
            </a:r>
          </a:p>
          <a:p>
            <a:pPr marL="0" indent="0">
              <a:buNone/>
            </a:pPr>
            <a:r>
              <a:rPr lang="en-GB" sz="1600" dirty="0">
                <a:highlight>
                  <a:srgbClr val="FFFF00"/>
                </a:highlight>
              </a:rPr>
              <a:t>E14: Funding to support relevant feasibility studies</a:t>
            </a:r>
            <a:r>
              <a:rPr lang="en-GB" sz="1600" dirty="0"/>
              <a:t>.</a:t>
            </a:r>
          </a:p>
          <a:p>
            <a:pPr marL="0" indent="0">
              <a:buNone/>
            </a:pPr>
            <a:r>
              <a:rPr lang="en-GB" sz="1000" dirty="0"/>
              <a:t>E15: Investment and support for digital infrastructure for local community facilities.</a:t>
            </a:r>
          </a:p>
        </p:txBody>
      </p:sp>
    </p:spTree>
    <p:extLst>
      <p:ext uri="{BB962C8B-B14F-4D97-AF65-F5344CB8AC3E}">
        <p14:creationId xmlns:p14="http://schemas.microsoft.com/office/powerpoint/2010/main" val="3414233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83A1D8-39E5-4B1E-AF5A-1E83A74FDE60}"/>
              </a:ext>
            </a:extLst>
          </p:cNvPr>
          <p:cNvSpPr>
            <a:spLocks noGrp="1"/>
          </p:cNvSpPr>
          <p:nvPr>
            <p:ph type="title"/>
          </p:nvPr>
        </p:nvSpPr>
        <p:spPr/>
        <p:txBody>
          <a:bodyPr/>
          <a:lstStyle/>
          <a:p>
            <a:r>
              <a:rPr lang="en-GB" dirty="0"/>
              <a:t>Interventions – Supporting Local Business </a:t>
            </a:r>
          </a:p>
        </p:txBody>
      </p:sp>
      <p:sp>
        <p:nvSpPr>
          <p:cNvPr id="4" name="Content Placeholder 3">
            <a:extLst>
              <a:ext uri="{FF2B5EF4-FFF2-40B4-BE49-F238E27FC236}">
                <a16:creationId xmlns="" xmlns:a16="http://schemas.microsoft.com/office/drawing/2014/main" id="{7EC653B6-0108-4E41-AAE8-0376C5699032}"/>
              </a:ext>
            </a:extLst>
          </p:cNvPr>
          <p:cNvSpPr>
            <a:spLocks noGrp="1"/>
          </p:cNvSpPr>
          <p:nvPr>
            <p:ph sz="half" idx="2"/>
          </p:nvPr>
        </p:nvSpPr>
        <p:spPr>
          <a:xfrm>
            <a:off x="609602" y="1535113"/>
            <a:ext cx="5386917" cy="4591050"/>
          </a:xfrm>
          <a:solidFill>
            <a:schemeClr val="bg1"/>
          </a:solidFill>
        </p:spPr>
        <p:txBody>
          <a:bodyPr/>
          <a:lstStyle/>
          <a:p>
            <a:pPr marL="0" indent="0">
              <a:buNone/>
            </a:pPr>
            <a:r>
              <a:rPr lang="en-GB" sz="1600" dirty="0">
                <a:highlight>
                  <a:srgbClr val="FFFF00"/>
                </a:highlight>
              </a:rPr>
              <a:t>E16: Investment in open markets and improvements to town centre retail and service sector infrastructure, with wrap around support for small businesses.</a:t>
            </a:r>
          </a:p>
          <a:p>
            <a:pPr marL="0" indent="0">
              <a:buNone/>
            </a:pPr>
            <a:r>
              <a:rPr lang="en-GB" sz="1000" dirty="0"/>
              <a:t>E17: Funding for the development and promotion (both trade and consumer) of the visitor economy, such as local attractions, trails, tours and tourism products more generally</a:t>
            </a:r>
          </a:p>
          <a:p>
            <a:pPr marL="0" indent="0">
              <a:buNone/>
            </a:pPr>
            <a:r>
              <a:rPr lang="en-GB" sz="1000" dirty="0"/>
              <a:t>E18: Supporting “Made Smarter” Adoption:  Providing tailored expert advice, matched grants and leadership training to manufacturing SMEs</a:t>
            </a:r>
          </a:p>
          <a:p>
            <a:pPr marL="0" indent="0">
              <a:buNone/>
            </a:pPr>
            <a:r>
              <a:rPr lang="en-GB" sz="1600" dirty="0">
                <a:highlight>
                  <a:srgbClr val="FFFF00"/>
                </a:highlight>
              </a:rPr>
              <a:t>E19: Increasing investment in research and development at the local level.  Investment to support the diffusion of innovation knowledge and activities and support the commercialisation of ideas</a:t>
            </a:r>
          </a:p>
          <a:p>
            <a:pPr marL="0" indent="0">
              <a:buNone/>
            </a:pPr>
            <a:r>
              <a:rPr lang="en-GB" sz="1000" dirty="0"/>
              <a:t>E20: Research and development grants supporting the development of innovative products and services.</a:t>
            </a:r>
          </a:p>
          <a:p>
            <a:pPr marL="0" indent="0">
              <a:buNone/>
            </a:pPr>
            <a:r>
              <a:rPr lang="en-GB" sz="1000" dirty="0"/>
              <a:t>E21: Funding for the development and support of appropriate innovation infrastructure at the local level.</a:t>
            </a:r>
            <a:r>
              <a:rPr lang="en-GB" sz="1000" dirty="0">
                <a:highlight>
                  <a:srgbClr val="FFFF00"/>
                </a:highlight>
              </a:rPr>
              <a:t> </a:t>
            </a:r>
          </a:p>
          <a:p>
            <a:pPr marL="0" indent="0">
              <a:buNone/>
            </a:pPr>
            <a:r>
              <a:rPr lang="en-GB" sz="1600" dirty="0">
                <a:highlight>
                  <a:srgbClr val="FFFF00"/>
                </a:highlight>
              </a:rPr>
              <a:t>E22: Investing in enterprise infrastructure and employment/innovation site development projects</a:t>
            </a:r>
            <a:r>
              <a:rPr lang="en-GB" sz="1600" dirty="0"/>
              <a:t>.</a:t>
            </a:r>
          </a:p>
          <a:p>
            <a:pPr marL="0" indent="0">
              <a:buNone/>
            </a:pPr>
            <a:r>
              <a:rPr lang="en-GB" sz="1600" dirty="0">
                <a:highlight>
                  <a:srgbClr val="FFFF00"/>
                </a:highlight>
              </a:rPr>
              <a:t>E23: Strengthening local entrepreneurial ecosystems, and supporting businesses at all stages of their development to start, sustain, grow and innovate, including through local networks.</a:t>
            </a:r>
          </a:p>
          <a:p>
            <a:pPr marL="0" indent="0">
              <a:buNone/>
            </a:pPr>
            <a:endParaRPr lang="en-GB" sz="1000" dirty="0"/>
          </a:p>
        </p:txBody>
      </p:sp>
      <p:sp>
        <p:nvSpPr>
          <p:cNvPr id="6" name="Content Placeholder 5">
            <a:extLst>
              <a:ext uri="{FF2B5EF4-FFF2-40B4-BE49-F238E27FC236}">
                <a16:creationId xmlns="" xmlns:a16="http://schemas.microsoft.com/office/drawing/2014/main" id="{5CCF831C-B5B2-49F4-96B2-25137D22D931}"/>
              </a:ext>
            </a:extLst>
          </p:cNvPr>
          <p:cNvSpPr>
            <a:spLocks noGrp="1"/>
          </p:cNvSpPr>
          <p:nvPr>
            <p:ph sz="quarter" idx="4"/>
          </p:nvPr>
        </p:nvSpPr>
        <p:spPr>
          <a:xfrm>
            <a:off x="6193369" y="1535113"/>
            <a:ext cx="5389033" cy="4840520"/>
          </a:xfrm>
          <a:solidFill>
            <a:schemeClr val="bg1"/>
          </a:solidFill>
        </p:spPr>
        <p:txBody>
          <a:bodyPr/>
          <a:lstStyle/>
          <a:p>
            <a:pPr marL="0" indent="0">
              <a:buNone/>
            </a:pPr>
            <a:r>
              <a:rPr lang="en-GB" sz="1600" dirty="0">
                <a:highlight>
                  <a:srgbClr val="FFFF00"/>
                </a:highlight>
              </a:rPr>
              <a:t>E24: Funding for new and existing training hubs, business support offers, ‘incubators’ and ‘accelerators’ for local enterprise which can support entrepreneurs and start-ups through the early stages of development and growth</a:t>
            </a:r>
            <a:r>
              <a:rPr lang="en-GB" sz="1600" dirty="0"/>
              <a:t>.</a:t>
            </a:r>
            <a:endParaRPr lang="en-GB" sz="1000" dirty="0"/>
          </a:p>
          <a:p>
            <a:pPr marL="0" indent="0">
              <a:buNone/>
            </a:pPr>
            <a:r>
              <a:rPr lang="en-GB" sz="1000" dirty="0"/>
              <a:t>E25: Grants to help places bid for and host international business events and conferences</a:t>
            </a:r>
          </a:p>
          <a:p>
            <a:pPr marL="0" indent="0">
              <a:buNone/>
            </a:pPr>
            <a:r>
              <a:rPr lang="en-GB" sz="1600" dirty="0">
                <a:highlight>
                  <a:srgbClr val="FFFF00"/>
                </a:highlight>
              </a:rPr>
              <a:t>E26: Support for growing the local social economy, including community businesses, cooperatives and social enterprises</a:t>
            </a:r>
            <a:r>
              <a:rPr lang="en-GB" sz="1600" dirty="0"/>
              <a:t>.</a:t>
            </a:r>
          </a:p>
          <a:p>
            <a:pPr marL="0" indent="0">
              <a:buNone/>
            </a:pPr>
            <a:r>
              <a:rPr lang="en-GB" sz="1000" dirty="0"/>
              <a:t>E27: Funding to develop angel investor networks nationwide</a:t>
            </a:r>
            <a:r>
              <a:rPr lang="en-GB" sz="1600" dirty="0"/>
              <a:t>.</a:t>
            </a:r>
          </a:p>
          <a:p>
            <a:pPr marL="0" indent="0">
              <a:buNone/>
            </a:pPr>
            <a:r>
              <a:rPr lang="en-GB" sz="1000" dirty="0"/>
              <a:t>E28: Export Grants to support businesses to grow their overseas trading, supporting local employment.</a:t>
            </a:r>
          </a:p>
          <a:p>
            <a:pPr marL="0" indent="0">
              <a:spcBef>
                <a:spcPts val="0"/>
              </a:spcBef>
              <a:buNone/>
            </a:pPr>
            <a:r>
              <a:rPr lang="en-GB" sz="1600" dirty="0">
                <a:highlight>
                  <a:srgbClr val="FFFF00"/>
                </a:highlight>
              </a:rPr>
              <a:t>E29: Supporting decarbonisation and improving the natural environment whilst growing the local economy</a:t>
            </a:r>
            <a:endParaRPr lang="en-GB" sz="1600" dirty="0"/>
          </a:p>
          <a:p>
            <a:pPr marL="0" indent="0">
              <a:buNone/>
            </a:pPr>
            <a:r>
              <a:rPr lang="en-GB" sz="1000" dirty="0"/>
              <a:t>E30: Business support measures to drive employment growth, particularly in areas of higher unemployment.</a:t>
            </a:r>
          </a:p>
          <a:p>
            <a:pPr marL="0" indent="0">
              <a:buNone/>
            </a:pPr>
            <a:r>
              <a:rPr lang="en-GB" sz="1600" dirty="0">
                <a:highlight>
                  <a:srgbClr val="FFFF00"/>
                </a:highlight>
              </a:rPr>
              <a:t>E31: Funding to support relevant feasibility studies</a:t>
            </a:r>
            <a:r>
              <a:rPr lang="en-GB" sz="1600" dirty="0"/>
              <a:t>.</a:t>
            </a:r>
          </a:p>
          <a:p>
            <a:pPr marL="0" indent="0">
              <a:buNone/>
            </a:pPr>
            <a:r>
              <a:rPr lang="en-GB" sz="1000" dirty="0"/>
              <a:t>E32: Investment in resilience infrastructure and nature based solutions that protect local businesses and community areas from natural hazards including flooding and coastal erosion.</a:t>
            </a:r>
          </a:p>
          <a:p>
            <a:pPr marL="0" indent="0">
              <a:buNone/>
            </a:pPr>
            <a:endParaRPr lang="en-GB" sz="1600" dirty="0"/>
          </a:p>
        </p:txBody>
      </p:sp>
    </p:spTree>
    <p:extLst>
      <p:ext uri="{BB962C8B-B14F-4D97-AF65-F5344CB8AC3E}">
        <p14:creationId xmlns:p14="http://schemas.microsoft.com/office/powerpoint/2010/main" val="2455783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83A1D8-39E5-4B1E-AF5A-1E83A74FDE60}"/>
              </a:ext>
            </a:extLst>
          </p:cNvPr>
          <p:cNvSpPr>
            <a:spLocks noGrp="1"/>
          </p:cNvSpPr>
          <p:nvPr>
            <p:ph type="title"/>
          </p:nvPr>
        </p:nvSpPr>
        <p:spPr/>
        <p:txBody>
          <a:bodyPr/>
          <a:lstStyle/>
          <a:p>
            <a:r>
              <a:rPr lang="en-GB" dirty="0"/>
              <a:t>Interventions – People and Skills</a:t>
            </a:r>
          </a:p>
        </p:txBody>
      </p:sp>
      <p:sp>
        <p:nvSpPr>
          <p:cNvPr id="4" name="Content Placeholder 3">
            <a:extLst>
              <a:ext uri="{FF2B5EF4-FFF2-40B4-BE49-F238E27FC236}">
                <a16:creationId xmlns="" xmlns:a16="http://schemas.microsoft.com/office/drawing/2014/main" id="{7EC653B6-0108-4E41-AAE8-0376C5699032}"/>
              </a:ext>
            </a:extLst>
          </p:cNvPr>
          <p:cNvSpPr>
            <a:spLocks noGrp="1"/>
          </p:cNvSpPr>
          <p:nvPr>
            <p:ph sz="half" idx="2"/>
          </p:nvPr>
        </p:nvSpPr>
        <p:spPr>
          <a:xfrm>
            <a:off x="609602" y="1535113"/>
            <a:ext cx="5386917" cy="4591050"/>
          </a:xfrm>
          <a:solidFill>
            <a:schemeClr val="bg1"/>
          </a:solidFill>
        </p:spPr>
        <p:txBody>
          <a:bodyPr/>
          <a:lstStyle/>
          <a:p>
            <a:pPr marL="0" indent="0">
              <a:buNone/>
            </a:pPr>
            <a:r>
              <a:rPr lang="en-GB" sz="1600" dirty="0">
                <a:highlight>
                  <a:srgbClr val="FFFF00"/>
                </a:highlight>
              </a:rPr>
              <a:t>E33: Employment support for economically inactive people: Intensive and wrap-around one-to-one support to move people closer towards mainstream provision and employment, supplemented by additional and/or specialist life and basic skills (digital, English, maths and ESOL) support where there are local provision gaps.</a:t>
            </a:r>
          </a:p>
          <a:p>
            <a:pPr marL="0" indent="0">
              <a:buNone/>
            </a:pPr>
            <a:r>
              <a:rPr lang="en-GB" sz="1000" dirty="0"/>
              <a:t>E34: Courses including basic skills (digital, English, maths (via Multiply) and ESOL), and life skills and career skills provision for people who are unable to access training through the adult education budget or wrap around support detailed above. Supplemented by financial support for learners to enrol onto courses and complete qualifications</a:t>
            </a:r>
          </a:p>
          <a:p>
            <a:pPr marL="0" indent="0">
              <a:buNone/>
            </a:pPr>
            <a:r>
              <a:rPr lang="en-GB" sz="1600" dirty="0">
                <a:highlight>
                  <a:srgbClr val="FFFF00"/>
                </a:highlight>
              </a:rPr>
              <a:t>E35: Activities such as enrichment and volunteering to improve opportunities and promote wellbeing.</a:t>
            </a:r>
          </a:p>
          <a:p>
            <a:pPr marL="0" indent="0">
              <a:buNone/>
            </a:pPr>
            <a:r>
              <a:rPr lang="en-GB" sz="1600" dirty="0">
                <a:highlight>
                  <a:srgbClr val="FFFF00"/>
                </a:highlight>
              </a:rPr>
              <a:t>E36: Intervention to increase levels of digital inclusion, with a focus on essential digital skills, communicating the benefits of getting (safely) online, and in-community support to provide users with the confidence and trust to stay online. </a:t>
            </a:r>
          </a:p>
          <a:p>
            <a:pPr marL="0" indent="0">
              <a:buNone/>
            </a:pPr>
            <a:r>
              <a:rPr lang="en-GB" sz="1600" dirty="0">
                <a:highlight>
                  <a:srgbClr val="FFFF00"/>
                </a:highlight>
              </a:rPr>
              <a:t>E37: Tailored support to help people in employment, who are not supported by mainstream provision to address barriers to accessing education and training courses. This includes supporting the retention of groups who are likely to leave the labour market early</a:t>
            </a:r>
          </a:p>
        </p:txBody>
      </p:sp>
      <p:sp>
        <p:nvSpPr>
          <p:cNvPr id="6" name="Content Placeholder 5">
            <a:extLst>
              <a:ext uri="{FF2B5EF4-FFF2-40B4-BE49-F238E27FC236}">
                <a16:creationId xmlns="" xmlns:a16="http://schemas.microsoft.com/office/drawing/2014/main" id="{5CCF831C-B5B2-49F4-96B2-25137D22D931}"/>
              </a:ext>
            </a:extLst>
          </p:cNvPr>
          <p:cNvSpPr>
            <a:spLocks noGrp="1"/>
          </p:cNvSpPr>
          <p:nvPr>
            <p:ph sz="quarter" idx="4"/>
          </p:nvPr>
        </p:nvSpPr>
        <p:spPr>
          <a:xfrm>
            <a:off x="6193369" y="1535113"/>
            <a:ext cx="5389033" cy="4840520"/>
          </a:xfrm>
          <a:solidFill>
            <a:schemeClr val="bg1"/>
          </a:solidFill>
        </p:spPr>
        <p:txBody>
          <a:bodyPr/>
          <a:lstStyle/>
          <a:p>
            <a:pPr marL="0" indent="0">
              <a:buNone/>
            </a:pPr>
            <a:r>
              <a:rPr lang="en-GB" sz="1600" dirty="0">
                <a:highlight>
                  <a:srgbClr val="FFFF00"/>
                </a:highlight>
              </a:rPr>
              <a:t>E38: Support for local areas to fund local skills needs. This includes technical and vocational qualifications and courses up to level 2 and training for vocational licences relevant to local area needs and high-value qualifications where there is a need for additional skills capacity that is not being met through other provision.</a:t>
            </a:r>
          </a:p>
          <a:p>
            <a:pPr marL="0" indent="0">
              <a:buNone/>
            </a:pPr>
            <a:r>
              <a:rPr lang="en-GB" sz="1600" dirty="0">
                <a:highlight>
                  <a:srgbClr val="FFFF00"/>
                </a:highlight>
              </a:rPr>
              <a:t>E39: Green skills courses targeted around ensuring we have the skilled workforce to achieve the government’s net zero and wider environmental ambitions.</a:t>
            </a:r>
          </a:p>
          <a:p>
            <a:pPr marL="0" indent="0">
              <a:buNone/>
            </a:pPr>
            <a:r>
              <a:rPr lang="en-GB" sz="1000" dirty="0"/>
              <a:t>E40: Retraining support for those in high carbon sectors.</a:t>
            </a:r>
          </a:p>
          <a:p>
            <a:pPr marL="0" indent="0">
              <a:buNone/>
            </a:pPr>
            <a:r>
              <a:rPr lang="en-GB" sz="1600" dirty="0">
                <a:highlight>
                  <a:srgbClr val="FFFF00"/>
                </a:highlight>
              </a:rPr>
              <a:t>E41: Funding to support local digital skills</a:t>
            </a:r>
            <a:r>
              <a:rPr lang="en-GB" sz="1600" dirty="0"/>
              <a:t>.</a:t>
            </a:r>
          </a:p>
        </p:txBody>
      </p:sp>
    </p:spTree>
    <p:extLst>
      <p:ext uri="{BB962C8B-B14F-4D97-AF65-F5344CB8AC3E}">
        <p14:creationId xmlns:p14="http://schemas.microsoft.com/office/powerpoint/2010/main" val="2803775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5B33B3-4E05-412E-9408-E378CF66540B}"/>
              </a:ext>
            </a:extLst>
          </p:cNvPr>
          <p:cNvSpPr>
            <a:spLocks noGrp="1"/>
          </p:cNvSpPr>
          <p:nvPr>
            <p:ph type="title"/>
          </p:nvPr>
        </p:nvSpPr>
        <p:spPr/>
        <p:txBody>
          <a:bodyPr/>
          <a:lstStyle/>
          <a:p>
            <a:r>
              <a:rPr lang="en-GB" dirty="0"/>
              <a:t>Outline Allocation by theme and year</a:t>
            </a:r>
          </a:p>
        </p:txBody>
      </p:sp>
      <p:graphicFrame>
        <p:nvGraphicFramePr>
          <p:cNvPr id="4" name="Table 4">
            <a:extLst>
              <a:ext uri="{FF2B5EF4-FFF2-40B4-BE49-F238E27FC236}">
                <a16:creationId xmlns="" xmlns:a16="http://schemas.microsoft.com/office/drawing/2014/main" id="{10623C96-945D-45B2-821C-DDE572437D6E}"/>
              </a:ext>
            </a:extLst>
          </p:cNvPr>
          <p:cNvGraphicFramePr>
            <a:graphicFrameLocks noGrp="1"/>
          </p:cNvGraphicFramePr>
          <p:nvPr>
            <p:ph idx="1"/>
            <p:extLst>
              <p:ext uri="{D42A27DB-BD31-4B8C-83A1-F6EECF244321}">
                <p14:modId xmlns:p14="http://schemas.microsoft.com/office/powerpoint/2010/main" val="2979951112"/>
              </p:ext>
            </p:extLst>
          </p:nvPr>
        </p:nvGraphicFramePr>
        <p:xfrm>
          <a:off x="872454" y="2075025"/>
          <a:ext cx="9680895" cy="1971040"/>
        </p:xfrm>
        <a:graphic>
          <a:graphicData uri="http://schemas.openxmlformats.org/drawingml/2006/table">
            <a:tbl>
              <a:tblPr firstRow="1" bandRow="1">
                <a:tableStyleId>{5C22544A-7EE6-4342-B048-85BDC9FD1C3A}</a:tableStyleId>
              </a:tblPr>
              <a:tblGrid>
                <a:gridCol w="1075655">
                  <a:extLst>
                    <a:ext uri="{9D8B030D-6E8A-4147-A177-3AD203B41FA5}">
                      <a16:colId xmlns="" xmlns:a16="http://schemas.microsoft.com/office/drawing/2014/main" val="1130169098"/>
                    </a:ext>
                  </a:extLst>
                </a:gridCol>
                <a:gridCol w="929315">
                  <a:extLst>
                    <a:ext uri="{9D8B030D-6E8A-4147-A177-3AD203B41FA5}">
                      <a16:colId xmlns="" xmlns:a16="http://schemas.microsoft.com/office/drawing/2014/main" val="1941360391"/>
                    </a:ext>
                  </a:extLst>
                </a:gridCol>
                <a:gridCol w="981512">
                  <a:extLst>
                    <a:ext uri="{9D8B030D-6E8A-4147-A177-3AD203B41FA5}">
                      <a16:colId xmlns="" xmlns:a16="http://schemas.microsoft.com/office/drawing/2014/main" val="19836541"/>
                    </a:ext>
                  </a:extLst>
                </a:gridCol>
                <a:gridCol w="1316138">
                  <a:extLst>
                    <a:ext uri="{9D8B030D-6E8A-4147-A177-3AD203B41FA5}">
                      <a16:colId xmlns="" xmlns:a16="http://schemas.microsoft.com/office/drawing/2014/main" val="3622482525"/>
                    </a:ext>
                  </a:extLst>
                </a:gridCol>
                <a:gridCol w="1075655">
                  <a:extLst>
                    <a:ext uri="{9D8B030D-6E8A-4147-A177-3AD203B41FA5}">
                      <a16:colId xmlns="" xmlns:a16="http://schemas.microsoft.com/office/drawing/2014/main" val="2419491311"/>
                    </a:ext>
                  </a:extLst>
                </a:gridCol>
                <a:gridCol w="1075655">
                  <a:extLst>
                    <a:ext uri="{9D8B030D-6E8A-4147-A177-3AD203B41FA5}">
                      <a16:colId xmlns="" xmlns:a16="http://schemas.microsoft.com/office/drawing/2014/main" val="3640971746"/>
                    </a:ext>
                  </a:extLst>
                </a:gridCol>
                <a:gridCol w="1075655">
                  <a:extLst>
                    <a:ext uri="{9D8B030D-6E8A-4147-A177-3AD203B41FA5}">
                      <a16:colId xmlns="" xmlns:a16="http://schemas.microsoft.com/office/drawing/2014/main" val="3224496760"/>
                    </a:ext>
                  </a:extLst>
                </a:gridCol>
                <a:gridCol w="1075655">
                  <a:extLst>
                    <a:ext uri="{9D8B030D-6E8A-4147-A177-3AD203B41FA5}">
                      <a16:colId xmlns="" xmlns:a16="http://schemas.microsoft.com/office/drawing/2014/main" val="1392291445"/>
                    </a:ext>
                  </a:extLst>
                </a:gridCol>
                <a:gridCol w="1075655">
                  <a:extLst>
                    <a:ext uri="{9D8B030D-6E8A-4147-A177-3AD203B41FA5}">
                      <a16:colId xmlns="" xmlns:a16="http://schemas.microsoft.com/office/drawing/2014/main" val="2693872693"/>
                    </a:ext>
                  </a:extLst>
                </a:gridCol>
              </a:tblGrid>
              <a:tr h="370840">
                <a:tc>
                  <a:txBody>
                    <a:bodyPr/>
                    <a:lstStyle/>
                    <a:p>
                      <a:pPr algn="l" fontAlgn="b"/>
                      <a:r>
                        <a:rPr lang="en-GB" sz="1600" b="1" i="0" u="none" strike="noStrike">
                          <a:solidFill>
                            <a:srgbClr val="000000"/>
                          </a:solidFill>
                          <a:effectLst/>
                          <a:latin typeface="Calibri" panose="020F0502020204030204" pitchFamily="34" charset="0"/>
                        </a:rPr>
                        <a:t> </a:t>
                      </a:r>
                    </a:p>
                  </a:txBody>
                  <a:tcPr marL="0" marR="0" marT="0" marB="0" anchor="b"/>
                </a:tc>
                <a:tc gridSpan="2">
                  <a:txBody>
                    <a:bodyPr/>
                    <a:lstStyle/>
                    <a:p>
                      <a:pPr algn="ctr" fontAlgn="t"/>
                      <a:r>
                        <a:rPr lang="en-GB" sz="1600" b="1" i="0" u="none" strike="noStrike" dirty="0">
                          <a:solidFill>
                            <a:srgbClr val="000000"/>
                          </a:solidFill>
                          <a:effectLst/>
                          <a:latin typeface="Calibri" panose="020F0502020204030204" pitchFamily="34" charset="0"/>
                        </a:rPr>
                        <a:t>Community &amp; Place</a:t>
                      </a:r>
                    </a:p>
                  </a:txBody>
                  <a:tcPr marL="0" marR="0" marT="0" marB="0"/>
                </a:tc>
                <a:tc hMerge="1">
                  <a:txBody>
                    <a:bodyPr/>
                    <a:lstStyle/>
                    <a:p>
                      <a:pPr algn="ctr" fontAlgn="t"/>
                      <a:r>
                        <a:rPr lang="en-GB" sz="1600" b="1" i="0" u="none" strike="noStrike" dirty="0">
                          <a:solidFill>
                            <a:srgbClr val="000000"/>
                          </a:solidFill>
                          <a:effectLst/>
                          <a:latin typeface="Calibri" panose="020F0502020204030204" pitchFamily="34" charset="0"/>
                        </a:rPr>
                        <a:t>Place</a:t>
                      </a:r>
                    </a:p>
                  </a:txBody>
                  <a:tcPr marL="0" marR="0" marT="0" marB="0"/>
                </a:tc>
                <a:tc>
                  <a:txBody>
                    <a:bodyPr/>
                    <a:lstStyle/>
                    <a:p>
                      <a:pPr algn="ctr" fontAlgn="t"/>
                      <a:r>
                        <a:rPr lang="en-GB" sz="1600" b="1" i="0" u="none" strike="noStrike">
                          <a:solidFill>
                            <a:srgbClr val="000000"/>
                          </a:solidFill>
                          <a:effectLst/>
                          <a:latin typeface="Calibri" panose="020F0502020204030204" pitchFamily="34" charset="0"/>
                        </a:rPr>
                        <a:t>Local Businesses</a:t>
                      </a:r>
                    </a:p>
                  </a:txBody>
                  <a:tcPr marL="0" marR="0" marT="0" marB="0"/>
                </a:tc>
                <a:tc>
                  <a:txBody>
                    <a:bodyPr/>
                    <a:lstStyle/>
                    <a:p>
                      <a:pPr algn="ctr" fontAlgn="t"/>
                      <a:r>
                        <a:rPr lang="en-GB" sz="1600" b="1" i="0" u="none" strike="noStrike">
                          <a:solidFill>
                            <a:srgbClr val="000000"/>
                          </a:solidFill>
                          <a:effectLst/>
                          <a:latin typeface="Calibri" panose="020F0502020204030204" pitchFamily="34" charset="0"/>
                        </a:rPr>
                        <a:t>People &amp; Skills</a:t>
                      </a:r>
                    </a:p>
                  </a:txBody>
                  <a:tcPr marL="0" marR="0" marT="0" marB="0"/>
                </a:tc>
                <a:tc>
                  <a:txBody>
                    <a:bodyPr/>
                    <a:lstStyle/>
                    <a:p>
                      <a:pPr algn="ctr" fontAlgn="t"/>
                      <a:r>
                        <a:rPr lang="en-GB" sz="1600" b="1" i="0" u="none" strike="noStrike">
                          <a:solidFill>
                            <a:srgbClr val="000000"/>
                          </a:solidFill>
                          <a:effectLst/>
                          <a:latin typeface="Calibri" panose="020F0502020204030204" pitchFamily="34" charset="0"/>
                        </a:rPr>
                        <a:t>Admin costs (4%)</a:t>
                      </a:r>
                    </a:p>
                  </a:txBody>
                  <a:tcPr marL="0" marR="0" marT="0" marB="0"/>
                </a:tc>
                <a:tc>
                  <a:txBody>
                    <a:bodyPr/>
                    <a:lstStyle/>
                    <a:p>
                      <a:pPr algn="ctr" fontAlgn="t"/>
                      <a:r>
                        <a:rPr lang="en-GB" sz="1600" b="1" i="0" u="none" strike="noStrike">
                          <a:solidFill>
                            <a:srgbClr val="000000"/>
                          </a:solidFill>
                          <a:effectLst/>
                          <a:latin typeface="Calibri" panose="020F0502020204030204" pitchFamily="34" charset="0"/>
                        </a:rPr>
                        <a:t>Total</a:t>
                      </a:r>
                    </a:p>
                  </a:txBody>
                  <a:tcPr marL="0" marR="0" marT="0" marB="0"/>
                </a:tc>
                <a:tc>
                  <a:txBody>
                    <a:bodyPr/>
                    <a:lstStyle/>
                    <a:p>
                      <a:pPr algn="ctr" fontAlgn="t"/>
                      <a:r>
                        <a:rPr lang="en-GB" sz="1600" b="1" i="1" u="none" strike="noStrike">
                          <a:solidFill>
                            <a:srgbClr val="000000"/>
                          </a:solidFill>
                          <a:effectLst/>
                          <a:latin typeface="Calibri" panose="020F0502020204030204" pitchFamily="34" charset="0"/>
                        </a:rPr>
                        <a:t>Capital</a:t>
                      </a:r>
                    </a:p>
                  </a:txBody>
                  <a:tcPr marL="0" marR="0" marT="0" marB="0"/>
                </a:tc>
                <a:tc>
                  <a:txBody>
                    <a:bodyPr/>
                    <a:lstStyle/>
                    <a:p>
                      <a:pPr algn="ctr" fontAlgn="t"/>
                      <a:r>
                        <a:rPr lang="en-GB" sz="1600" b="1" i="1" u="none" strike="noStrike">
                          <a:solidFill>
                            <a:srgbClr val="000000"/>
                          </a:solidFill>
                          <a:effectLst/>
                          <a:latin typeface="Calibri" panose="020F0502020204030204" pitchFamily="34" charset="0"/>
                        </a:rPr>
                        <a:t>Revenue</a:t>
                      </a:r>
                    </a:p>
                  </a:txBody>
                  <a:tcPr marL="0" marR="0" marT="0" marB="0"/>
                </a:tc>
                <a:extLst>
                  <a:ext uri="{0D108BD9-81ED-4DB2-BD59-A6C34878D82A}">
                    <a16:rowId xmlns="" xmlns:a16="http://schemas.microsoft.com/office/drawing/2014/main" val="3342234595"/>
                  </a:ext>
                </a:extLst>
              </a:tr>
              <a:tr h="370840">
                <a:tc>
                  <a:txBody>
                    <a:bodyPr/>
                    <a:lstStyle/>
                    <a:p>
                      <a:pPr algn="l" fontAlgn="b"/>
                      <a:r>
                        <a:rPr lang="en-GB" sz="1600" b="0" i="0" u="none" strike="noStrike">
                          <a:solidFill>
                            <a:srgbClr val="000000"/>
                          </a:solidFill>
                          <a:effectLst/>
                          <a:latin typeface="Calibri" panose="020F0502020204030204" pitchFamily="34" charset="0"/>
                        </a:rPr>
                        <a:t>2022-23</a:t>
                      </a:r>
                    </a:p>
                  </a:txBody>
                  <a:tcPr marL="0" marR="0" marT="0" marB="0" anchor="b"/>
                </a:tc>
                <a:tc>
                  <a:txBody>
                    <a:bodyPr/>
                    <a:lstStyle/>
                    <a:p>
                      <a:pPr algn="r" fontAlgn="ctr"/>
                      <a:r>
                        <a:rPr lang="en-GB" sz="1600" b="0" i="0" u="none" strike="noStrike">
                          <a:solidFill>
                            <a:srgbClr val="000000"/>
                          </a:solidFill>
                          <a:effectLst/>
                          <a:latin typeface="Calibri" panose="020F0502020204030204" pitchFamily="34" charset="0"/>
                        </a:rPr>
                        <a:t>250,000</a:t>
                      </a:r>
                    </a:p>
                  </a:txBody>
                  <a:tcPr marL="0" marR="0" marT="0" marB="0" anchor="ctr"/>
                </a:tc>
                <a:tc>
                  <a:txBody>
                    <a:bodyPr/>
                    <a:lstStyle/>
                    <a:p>
                      <a:pPr algn="r" fontAlgn="ctr"/>
                      <a:r>
                        <a:rPr lang="en-GB" sz="1600" b="0" i="0" u="none" strike="noStrike">
                          <a:solidFill>
                            <a:srgbClr val="000000"/>
                          </a:solidFill>
                          <a:effectLst/>
                          <a:latin typeface="Calibri" panose="020F0502020204030204" pitchFamily="34" charset="0"/>
                        </a:rPr>
                        <a:t>250,000</a:t>
                      </a:r>
                    </a:p>
                  </a:txBody>
                  <a:tcPr marL="0" marR="0" marT="0" marB="0" anchor="ctr"/>
                </a:tc>
                <a:tc>
                  <a:txBody>
                    <a:bodyPr/>
                    <a:lstStyle/>
                    <a:p>
                      <a:pPr algn="r" fontAlgn="ctr"/>
                      <a:r>
                        <a:rPr lang="en-GB" sz="1600" b="0" i="0" u="none" strike="noStrike">
                          <a:solidFill>
                            <a:srgbClr val="000000"/>
                          </a:solidFill>
                          <a:effectLst/>
                          <a:latin typeface="Calibri" panose="020F0502020204030204" pitchFamily="34" charset="0"/>
                        </a:rPr>
                        <a:t>95,049</a:t>
                      </a:r>
                    </a:p>
                  </a:txBody>
                  <a:tcPr marL="0" marR="0" marT="0" marB="0" anchor="ctr"/>
                </a:tc>
                <a:tc>
                  <a:txBody>
                    <a:bodyPr/>
                    <a:lstStyle/>
                    <a:p>
                      <a:pPr algn="r" fontAlgn="ctr"/>
                      <a:r>
                        <a:rPr lang="en-GB" sz="1600" b="0" i="0" u="none" strike="noStrike">
                          <a:solidFill>
                            <a:srgbClr val="000000"/>
                          </a:solidFill>
                          <a:effectLst/>
                          <a:latin typeface="Calibri" panose="020F0502020204030204" pitchFamily="34" charset="0"/>
                        </a:rPr>
                        <a:t>0</a:t>
                      </a:r>
                    </a:p>
                  </a:txBody>
                  <a:tcPr marL="0" marR="0" marT="0" marB="0" anchor="ctr"/>
                </a:tc>
                <a:tc>
                  <a:txBody>
                    <a:bodyPr/>
                    <a:lstStyle/>
                    <a:p>
                      <a:pPr algn="r" fontAlgn="ctr"/>
                      <a:r>
                        <a:rPr lang="en-GB" sz="1600" b="0" i="0" u="none" strike="noStrike">
                          <a:solidFill>
                            <a:srgbClr val="000000"/>
                          </a:solidFill>
                          <a:effectLst/>
                          <a:latin typeface="Calibri" panose="020F0502020204030204" pitchFamily="34" charset="0"/>
                        </a:rPr>
                        <a:t>24,794</a:t>
                      </a:r>
                    </a:p>
                  </a:txBody>
                  <a:tcPr marL="0" marR="0" marT="0" marB="0" anchor="ctr"/>
                </a:tc>
                <a:tc>
                  <a:txBody>
                    <a:bodyPr/>
                    <a:lstStyle/>
                    <a:p>
                      <a:pPr algn="r" fontAlgn="ctr"/>
                      <a:r>
                        <a:rPr lang="en-GB" sz="1600" b="0" i="0" u="none" strike="noStrike">
                          <a:solidFill>
                            <a:srgbClr val="000000"/>
                          </a:solidFill>
                          <a:effectLst/>
                          <a:latin typeface="Calibri" panose="020F0502020204030204" pitchFamily="34" charset="0"/>
                        </a:rPr>
                        <a:t>619,843</a:t>
                      </a:r>
                    </a:p>
                  </a:txBody>
                  <a:tcPr marL="0" marR="0" marT="0" marB="0" anchor="ctr"/>
                </a:tc>
                <a:tc>
                  <a:txBody>
                    <a:bodyPr/>
                    <a:lstStyle/>
                    <a:p>
                      <a:pPr algn="r" fontAlgn="ctr"/>
                      <a:r>
                        <a:rPr lang="en-GB" sz="1600" b="0" i="1" u="none" strike="noStrike">
                          <a:solidFill>
                            <a:srgbClr val="000000"/>
                          </a:solidFill>
                          <a:effectLst/>
                          <a:latin typeface="Calibri" panose="020F0502020204030204" pitchFamily="34" charset="0"/>
                        </a:rPr>
                        <a:t>64,464</a:t>
                      </a:r>
                    </a:p>
                  </a:txBody>
                  <a:tcPr marL="0" marR="0" marT="0" marB="0" anchor="ctr"/>
                </a:tc>
                <a:tc>
                  <a:txBody>
                    <a:bodyPr/>
                    <a:lstStyle/>
                    <a:p>
                      <a:pPr algn="r" fontAlgn="ctr"/>
                      <a:r>
                        <a:rPr lang="en-GB" sz="1600" b="0" i="1" u="none" strike="noStrike">
                          <a:solidFill>
                            <a:srgbClr val="000000"/>
                          </a:solidFill>
                          <a:effectLst/>
                          <a:latin typeface="Calibri" panose="020F0502020204030204" pitchFamily="34" charset="0"/>
                        </a:rPr>
                        <a:t>555,379</a:t>
                      </a:r>
                    </a:p>
                  </a:txBody>
                  <a:tcPr marL="0" marR="0" marT="0" marB="0" anchor="ctr"/>
                </a:tc>
                <a:extLst>
                  <a:ext uri="{0D108BD9-81ED-4DB2-BD59-A6C34878D82A}">
                    <a16:rowId xmlns="" xmlns:a16="http://schemas.microsoft.com/office/drawing/2014/main" val="3253193045"/>
                  </a:ext>
                </a:extLst>
              </a:tr>
              <a:tr h="370840">
                <a:tc>
                  <a:txBody>
                    <a:bodyPr/>
                    <a:lstStyle/>
                    <a:p>
                      <a:pPr algn="l" fontAlgn="b"/>
                      <a:r>
                        <a:rPr lang="en-GB" sz="1600" b="0" i="0" u="none" strike="noStrike">
                          <a:solidFill>
                            <a:srgbClr val="000000"/>
                          </a:solidFill>
                          <a:effectLst/>
                          <a:latin typeface="Calibri" panose="020F0502020204030204" pitchFamily="34" charset="0"/>
                        </a:rPr>
                        <a:t>2023-24</a:t>
                      </a:r>
                    </a:p>
                  </a:txBody>
                  <a:tcPr marL="0" marR="0" marT="0" marB="0" anchor="b"/>
                </a:tc>
                <a:tc>
                  <a:txBody>
                    <a:bodyPr/>
                    <a:lstStyle/>
                    <a:p>
                      <a:pPr algn="r" fontAlgn="ctr"/>
                      <a:r>
                        <a:rPr lang="en-GB" sz="1600" b="0" i="0" u="none" strike="noStrike">
                          <a:solidFill>
                            <a:srgbClr val="000000"/>
                          </a:solidFill>
                          <a:effectLst/>
                          <a:latin typeface="Calibri" panose="020F0502020204030204" pitchFamily="34" charset="0"/>
                        </a:rPr>
                        <a:t>300,000</a:t>
                      </a:r>
                    </a:p>
                  </a:txBody>
                  <a:tcPr marL="0" marR="0" marT="0" marB="0" anchor="ctr"/>
                </a:tc>
                <a:tc>
                  <a:txBody>
                    <a:bodyPr/>
                    <a:lstStyle/>
                    <a:p>
                      <a:pPr algn="r" fontAlgn="ctr"/>
                      <a:r>
                        <a:rPr lang="en-GB" sz="1600" b="0" i="0" u="none" strike="noStrike">
                          <a:solidFill>
                            <a:srgbClr val="000000"/>
                          </a:solidFill>
                          <a:effectLst/>
                          <a:latin typeface="Calibri" panose="020F0502020204030204" pitchFamily="34" charset="0"/>
                        </a:rPr>
                        <a:t>350,000</a:t>
                      </a:r>
                    </a:p>
                  </a:txBody>
                  <a:tcPr marL="0" marR="0" marT="0" marB="0" anchor="ctr"/>
                </a:tc>
                <a:tc>
                  <a:txBody>
                    <a:bodyPr/>
                    <a:lstStyle/>
                    <a:p>
                      <a:pPr algn="r" fontAlgn="ctr"/>
                      <a:r>
                        <a:rPr lang="en-GB" sz="1600" b="0" i="0" u="none" strike="noStrike">
                          <a:solidFill>
                            <a:srgbClr val="000000"/>
                          </a:solidFill>
                          <a:effectLst/>
                          <a:latin typeface="Calibri" panose="020F0502020204030204" pitchFamily="34" charset="0"/>
                        </a:rPr>
                        <a:t>210,100</a:t>
                      </a:r>
                    </a:p>
                  </a:txBody>
                  <a:tcPr marL="0" marR="0" marT="0" marB="0" anchor="ctr"/>
                </a:tc>
                <a:tc>
                  <a:txBody>
                    <a:bodyPr/>
                    <a:lstStyle/>
                    <a:p>
                      <a:pPr algn="r" fontAlgn="ctr"/>
                      <a:r>
                        <a:rPr lang="en-GB" sz="1600" b="0" i="0" u="none" strike="noStrike">
                          <a:solidFill>
                            <a:srgbClr val="000000"/>
                          </a:solidFill>
                          <a:effectLst/>
                          <a:latin typeface="Calibri" panose="020F0502020204030204" pitchFamily="34" charset="0"/>
                        </a:rPr>
                        <a:t>300,000</a:t>
                      </a:r>
                    </a:p>
                  </a:txBody>
                  <a:tcPr marL="0" marR="0" marT="0" marB="0" anchor="ctr"/>
                </a:tc>
                <a:tc>
                  <a:txBody>
                    <a:bodyPr/>
                    <a:lstStyle/>
                    <a:p>
                      <a:pPr algn="r" fontAlgn="ctr"/>
                      <a:r>
                        <a:rPr lang="en-GB" sz="1600" b="0" i="0" u="none" strike="noStrike">
                          <a:solidFill>
                            <a:srgbClr val="000000"/>
                          </a:solidFill>
                          <a:effectLst/>
                          <a:latin typeface="Calibri" panose="020F0502020204030204" pitchFamily="34" charset="0"/>
                        </a:rPr>
                        <a:t>49,587</a:t>
                      </a:r>
                    </a:p>
                  </a:txBody>
                  <a:tcPr marL="0" marR="0" marT="0" marB="0" anchor="ctr"/>
                </a:tc>
                <a:tc>
                  <a:txBody>
                    <a:bodyPr/>
                    <a:lstStyle/>
                    <a:p>
                      <a:pPr algn="r" fontAlgn="ctr"/>
                      <a:r>
                        <a:rPr lang="en-GB" sz="1600" b="0" i="0" u="none" strike="noStrike">
                          <a:solidFill>
                            <a:srgbClr val="000000"/>
                          </a:solidFill>
                          <a:effectLst/>
                          <a:latin typeface="Calibri" panose="020F0502020204030204" pitchFamily="34" charset="0"/>
                        </a:rPr>
                        <a:t>1,239,687</a:t>
                      </a:r>
                    </a:p>
                  </a:txBody>
                  <a:tcPr marL="0" marR="0" marT="0" marB="0" anchor="ctr"/>
                </a:tc>
                <a:tc>
                  <a:txBody>
                    <a:bodyPr/>
                    <a:lstStyle/>
                    <a:p>
                      <a:pPr algn="r" fontAlgn="ctr"/>
                      <a:r>
                        <a:rPr lang="en-GB" sz="1600" b="0" i="1" u="none" strike="noStrike">
                          <a:solidFill>
                            <a:srgbClr val="000000"/>
                          </a:solidFill>
                          <a:effectLst/>
                          <a:latin typeface="Calibri" panose="020F0502020204030204" pitchFamily="34" charset="0"/>
                        </a:rPr>
                        <a:t>154,961</a:t>
                      </a:r>
                    </a:p>
                  </a:txBody>
                  <a:tcPr marL="0" marR="0" marT="0" marB="0" anchor="ctr"/>
                </a:tc>
                <a:tc>
                  <a:txBody>
                    <a:bodyPr/>
                    <a:lstStyle/>
                    <a:p>
                      <a:pPr algn="r" fontAlgn="ctr"/>
                      <a:r>
                        <a:rPr lang="en-GB" sz="1600" b="0" i="1" u="none" strike="noStrike">
                          <a:solidFill>
                            <a:srgbClr val="000000"/>
                          </a:solidFill>
                          <a:effectLst/>
                          <a:latin typeface="Calibri" panose="020F0502020204030204" pitchFamily="34" charset="0"/>
                        </a:rPr>
                        <a:t>1,084,726</a:t>
                      </a:r>
                    </a:p>
                  </a:txBody>
                  <a:tcPr marL="0" marR="0" marT="0" marB="0" anchor="ctr"/>
                </a:tc>
                <a:extLst>
                  <a:ext uri="{0D108BD9-81ED-4DB2-BD59-A6C34878D82A}">
                    <a16:rowId xmlns="" xmlns:a16="http://schemas.microsoft.com/office/drawing/2014/main" val="705390318"/>
                  </a:ext>
                </a:extLst>
              </a:tr>
              <a:tr h="370840">
                <a:tc>
                  <a:txBody>
                    <a:bodyPr/>
                    <a:lstStyle/>
                    <a:p>
                      <a:pPr algn="l" fontAlgn="b"/>
                      <a:r>
                        <a:rPr lang="en-GB" sz="1600" b="0" i="0" u="none" strike="noStrike">
                          <a:solidFill>
                            <a:srgbClr val="000000"/>
                          </a:solidFill>
                          <a:effectLst/>
                          <a:latin typeface="Calibri" panose="020F0502020204030204" pitchFamily="34" charset="0"/>
                        </a:rPr>
                        <a:t>2024-25</a:t>
                      </a:r>
                    </a:p>
                  </a:txBody>
                  <a:tcPr marL="0" marR="0" marT="0" marB="0" anchor="b"/>
                </a:tc>
                <a:tc>
                  <a:txBody>
                    <a:bodyPr/>
                    <a:lstStyle/>
                    <a:p>
                      <a:pPr algn="r" fontAlgn="ctr"/>
                      <a:r>
                        <a:rPr lang="en-GB" sz="1600" b="0" i="0" u="none" strike="noStrike">
                          <a:solidFill>
                            <a:srgbClr val="000000"/>
                          </a:solidFill>
                          <a:effectLst/>
                          <a:latin typeface="Calibri" panose="020F0502020204030204" pitchFamily="34" charset="0"/>
                        </a:rPr>
                        <a:t>500,000</a:t>
                      </a:r>
                    </a:p>
                  </a:txBody>
                  <a:tcPr marL="0" marR="0" marT="0" marB="0" anchor="ctr"/>
                </a:tc>
                <a:tc>
                  <a:txBody>
                    <a:bodyPr/>
                    <a:lstStyle/>
                    <a:p>
                      <a:pPr algn="r" fontAlgn="ctr"/>
                      <a:r>
                        <a:rPr lang="en-GB" sz="1600" b="0" i="0" u="none" strike="noStrike" dirty="0">
                          <a:solidFill>
                            <a:srgbClr val="000000"/>
                          </a:solidFill>
                          <a:effectLst/>
                          <a:latin typeface="Calibri" panose="020F0502020204030204" pitchFamily="34" charset="0"/>
                        </a:rPr>
                        <a:t>400,000</a:t>
                      </a:r>
                    </a:p>
                  </a:txBody>
                  <a:tcPr marL="0" marR="0" marT="0" marB="0" anchor="ctr"/>
                </a:tc>
                <a:tc>
                  <a:txBody>
                    <a:bodyPr/>
                    <a:lstStyle/>
                    <a:p>
                      <a:pPr algn="r" fontAlgn="ctr"/>
                      <a:r>
                        <a:rPr lang="en-GB" sz="1600" b="0" i="0" u="none" strike="noStrike">
                          <a:solidFill>
                            <a:srgbClr val="000000"/>
                          </a:solidFill>
                          <a:effectLst/>
                          <a:latin typeface="Calibri" panose="020F0502020204030204" pitchFamily="34" charset="0"/>
                        </a:rPr>
                        <a:t>718,061</a:t>
                      </a:r>
                    </a:p>
                  </a:txBody>
                  <a:tcPr marL="0" marR="0" marT="0" marB="0" anchor="ctr"/>
                </a:tc>
                <a:tc>
                  <a:txBody>
                    <a:bodyPr/>
                    <a:lstStyle/>
                    <a:p>
                      <a:pPr algn="r" fontAlgn="ctr"/>
                      <a:r>
                        <a:rPr lang="en-GB" sz="1600" b="0" i="0" u="none" strike="noStrike">
                          <a:solidFill>
                            <a:srgbClr val="000000"/>
                          </a:solidFill>
                          <a:effectLst/>
                          <a:latin typeface="Calibri" panose="020F0502020204030204" pitchFamily="34" charset="0"/>
                        </a:rPr>
                        <a:t>1,500,000</a:t>
                      </a:r>
                    </a:p>
                  </a:txBody>
                  <a:tcPr marL="0" marR="0" marT="0" marB="0" anchor="ctr"/>
                </a:tc>
                <a:tc>
                  <a:txBody>
                    <a:bodyPr/>
                    <a:lstStyle/>
                    <a:p>
                      <a:pPr algn="r" fontAlgn="ctr"/>
                      <a:r>
                        <a:rPr lang="en-GB" sz="1600" b="0" i="0" u="none" strike="noStrike">
                          <a:solidFill>
                            <a:srgbClr val="000000"/>
                          </a:solidFill>
                          <a:effectLst/>
                          <a:latin typeface="Calibri" panose="020F0502020204030204" pitchFamily="34" charset="0"/>
                        </a:rPr>
                        <a:t>129,919</a:t>
                      </a:r>
                    </a:p>
                  </a:txBody>
                  <a:tcPr marL="0" marR="0" marT="0" marB="0" anchor="ctr"/>
                </a:tc>
                <a:tc>
                  <a:txBody>
                    <a:bodyPr/>
                    <a:lstStyle/>
                    <a:p>
                      <a:pPr algn="r" fontAlgn="ctr"/>
                      <a:r>
                        <a:rPr lang="en-GB" sz="1600" b="0" i="0" u="none" strike="noStrike">
                          <a:solidFill>
                            <a:srgbClr val="000000"/>
                          </a:solidFill>
                          <a:effectLst/>
                          <a:latin typeface="Calibri" panose="020F0502020204030204" pitchFamily="34" charset="0"/>
                        </a:rPr>
                        <a:t>3,247,980</a:t>
                      </a:r>
                    </a:p>
                  </a:txBody>
                  <a:tcPr marL="0" marR="0" marT="0" marB="0" anchor="ctr"/>
                </a:tc>
                <a:tc>
                  <a:txBody>
                    <a:bodyPr/>
                    <a:lstStyle/>
                    <a:p>
                      <a:pPr algn="r" fontAlgn="ctr"/>
                      <a:r>
                        <a:rPr lang="en-GB" sz="1600" b="0" i="1" u="none" strike="noStrike">
                          <a:solidFill>
                            <a:srgbClr val="000000"/>
                          </a:solidFill>
                          <a:effectLst/>
                          <a:latin typeface="Calibri" panose="020F0502020204030204" pitchFamily="34" charset="0"/>
                        </a:rPr>
                        <a:t>581,388</a:t>
                      </a:r>
                    </a:p>
                  </a:txBody>
                  <a:tcPr marL="0" marR="0" marT="0" marB="0" anchor="ctr"/>
                </a:tc>
                <a:tc>
                  <a:txBody>
                    <a:bodyPr/>
                    <a:lstStyle/>
                    <a:p>
                      <a:pPr algn="r" fontAlgn="ctr"/>
                      <a:r>
                        <a:rPr lang="en-GB" sz="1600" b="0" i="1" u="none" strike="noStrike">
                          <a:solidFill>
                            <a:srgbClr val="000000"/>
                          </a:solidFill>
                          <a:effectLst/>
                          <a:latin typeface="Calibri" panose="020F0502020204030204" pitchFamily="34" charset="0"/>
                        </a:rPr>
                        <a:t>2,666,592</a:t>
                      </a:r>
                    </a:p>
                  </a:txBody>
                  <a:tcPr marL="0" marR="0" marT="0" marB="0" anchor="ctr"/>
                </a:tc>
                <a:extLst>
                  <a:ext uri="{0D108BD9-81ED-4DB2-BD59-A6C34878D82A}">
                    <a16:rowId xmlns="" xmlns:a16="http://schemas.microsoft.com/office/drawing/2014/main" val="237714819"/>
                  </a:ext>
                </a:extLst>
              </a:tr>
              <a:tr h="370840">
                <a:tc>
                  <a:txBody>
                    <a:bodyPr/>
                    <a:lstStyle/>
                    <a:p>
                      <a:pPr algn="l" fontAlgn="b"/>
                      <a:r>
                        <a:rPr lang="en-GB" sz="1600" b="1" i="0" u="none" strike="noStrike">
                          <a:solidFill>
                            <a:srgbClr val="000000"/>
                          </a:solidFill>
                          <a:effectLst/>
                          <a:latin typeface="Calibri" panose="020F0502020204030204" pitchFamily="34" charset="0"/>
                        </a:rPr>
                        <a:t>Total</a:t>
                      </a:r>
                    </a:p>
                  </a:txBody>
                  <a:tcPr marL="0" marR="0" marT="0" marB="0" anchor="b"/>
                </a:tc>
                <a:tc gridSpan="2">
                  <a:txBody>
                    <a:bodyPr/>
                    <a:lstStyle/>
                    <a:p>
                      <a:pPr algn="ctr" fontAlgn="ctr"/>
                      <a:r>
                        <a:rPr lang="en-GB" sz="1600" b="1" i="0" u="none" strike="noStrike" dirty="0">
                          <a:solidFill>
                            <a:srgbClr val="000000"/>
                          </a:solidFill>
                          <a:effectLst/>
                          <a:latin typeface="Calibri" panose="020F0502020204030204" pitchFamily="34" charset="0"/>
                        </a:rPr>
                        <a:t>2,050,000</a:t>
                      </a:r>
                    </a:p>
                  </a:txBody>
                  <a:tcPr marL="0" marR="0" marT="0" marB="0" anchor="ctr"/>
                </a:tc>
                <a:tc hMerge="1">
                  <a:txBody>
                    <a:bodyPr/>
                    <a:lstStyle/>
                    <a:p>
                      <a:pPr algn="r" fontAlgn="ctr"/>
                      <a:endParaRPr lang="en-GB" sz="1600" b="1" i="0" u="none" strike="noStrike" dirty="0">
                        <a:solidFill>
                          <a:srgbClr val="000000"/>
                        </a:solidFill>
                        <a:effectLst/>
                        <a:latin typeface="Calibri" panose="020F0502020204030204" pitchFamily="34" charset="0"/>
                      </a:endParaRPr>
                    </a:p>
                  </a:txBody>
                  <a:tcPr marL="0" marR="0" marT="0" marB="0" anchor="ctr"/>
                </a:tc>
                <a:tc>
                  <a:txBody>
                    <a:bodyPr/>
                    <a:lstStyle/>
                    <a:p>
                      <a:pPr algn="r" fontAlgn="ctr"/>
                      <a:r>
                        <a:rPr lang="en-GB" sz="1600" b="1" i="0" u="none" strike="noStrike">
                          <a:solidFill>
                            <a:srgbClr val="000000"/>
                          </a:solidFill>
                          <a:effectLst/>
                          <a:latin typeface="Calibri" panose="020F0502020204030204" pitchFamily="34" charset="0"/>
                        </a:rPr>
                        <a:t>1,023,210</a:t>
                      </a:r>
                    </a:p>
                  </a:txBody>
                  <a:tcPr marL="0" marR="0" marT="0" marB="0" anchor="ctr"/>
                </a:tc>
                <a:tc>
                  <a:txBody>
                    <a:bodyPr/>
                    <a:lstStyle/>
                    <a:p>
                      <a:pPr algn="r" fontAlgn="ctr"/>
                      <a:r>
                        <a:rPr lang="en-GB" sz="1600" b="1" i="0" u="none" strike="noStrike">
                          <a:solidFill>
                            <a:srgbClr val="000000"/>
                          </a:solidFill>
                          <a:effectLst/>
                          <a:latin typeface="Calibri" panose="020F0502020204030204" pitchFamily="34" charset="0"/>
                        </a:rPr>
                        <a:t>1,800,000</a:t>
                      </a:r>
                    </a:p>
                  </a:txBody>
                  <a:tcPr marL="0" marR="0" marT="0" marB="0" anchor="ctr"/>
                </a:tc>
                <a:tc>
                  <a:txBody>
                    <a:bodyPr/>
                    <a:lstStyle/>
                    <a:p>
                      <a:pPr algn="r" fontAlgn="ctr"/>
                      <a:r>
                        <a:rPr lang="en-GB" sz="1600" b="1" i="0" u="none" strike="noStrike">
                          <a:solidFill>
                            <a:srgbClr val="000000"/>
                          </a:solidFill>
                          <a:effectLst/>
                          <a:latin typeface="Calibri" panose="020F0502020204030204" pitchFamily="34" charset="0"/>
                        </a:rPr>
                        <a:t>204,300</a:t>
                      </a:r>
                    </a:p>
                  </a:txBody>
                  <a:tcPr marL="0" marR="0" marT="0" marB="0" anchor="ctr"/>
                </a:tc>
                <a:tc>
                  <a:txBody>
                    <a:bodyPr/>
                    <a:lstStyle/>
                    <a:p>
                      <a:pPr algn="r" fontAlgn="ctr"/>
                      <a:r>
                        <a:rPr lang="en-GB" sz="1600" b="1" i="0" u="none" strike="noStrike">
                          <a:solidFill>
                            <a:srgbClr val="000000"/>
                          </a:solidFill>
                          <a:effectLst/>
                          <a:latin typeface="Calibri" panose="020F0502020204030204" pitchFamily="34" charset="0"/>
                        </a:rPr>
                        <a:t>5,107,510</a:t>
                      </a:r>
                    </a:p>
                  </a:txBody>
                  <a:tcPr marL="0" marR="0" marT="0" marB="0" anchor="ctr"/>
                </a:tc>
                <a:tc>
                  <a:txBody>
                    <a:bodyPr/>
                    <a:lstStyle/>
                    <a:p>
                      <a:pPr algn="r" fontAlgn="ctr"/>
                      <a:r>
                        <a:rPr lang="en-GB" sz="1600" b="1" i="1" u="none" strike="noStrike">
                          <a:solidFill>
                            <a:srgbClr val="000000"/>
                          </a:solidFill>
                          <a:effectLst/>
                          <a:latin typeface="Calibri" panose="020F0502020204030204" pitchFamily="34" charset="0"/>
                        </a:rPr>
                        <a:t>800,813</a:t>
                      </a:r>
                    </a:p>
                  </a:txBody>
                  <a:tcPr marL="0" marR="0" marT="0" marB="0" anchor="ctr"/>
                </a:tc>
                <a:tc>
                  <a:txBody>
                    <a:bodyPr/>
                    <a:lstStyle/>
                    <a:p>
                      <a:pPr algn="r" fontAlgn="ctr"/>
                      <a:r>
                        <a:rPr lang="en-GB" sz="1600" b="1" i="1" u="none" strike="noStrike" dirty="0">
                          <a:solidFill>
                            <a:srgbClr val="000000"/>
                          </a:solidFill>
                          <a:effectLst/>
                          <a:latin typeface="Calibri" panose="020F0502020204030204" pitchFamily="34" charset="0"/>
                        </a:rPr>
                        <a:t>4,306,697</a:t>
                      </a:r>
                    </a:p>
                  </a:txBody>
                  <a:tcPr marL="0" marR="0" marT="0" marB="0" anchor="ctr"/>
                </a:tc>
                <a:extLst>
                  <a:ext uri="{0D108BD9-81ED-4DB2-BD59-A6C34878D82A}">
                    <a16:rowId xmlns="" xmlns:a16="http://schemas.microsoft.com/office/drawing/2014/main" val="3382996378"/>
                  </a:ext>
                </a:extLst>
              </a:tr>
            </a:tbl>
          </a:graphicData>
        </a:graphic>
      </p:graphicFrame>
    </p:spTree>
    <p:extLst>
      <p:ext uri="{BB962C8B-B14F-4D97-AF65-F5344CB8AC3E}">
        <p14:creationId xmlns:p14="http://schemas.microsoft.com/office/powerpoint/2010/main" val="36099624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53050" y="2816560"/>
            <a:ext cx="8556852" cy="745246"/>
          </a:xfrm>
        </p:spPr>
        <p:txBody>
          <a:bodyPr/>
          <a:lstStyle/>
          <a:p>
            <a:r>
              <a:rPr lang="en-GB" sz="6000" dirty="0" smtClean="0">
                <a:solidFill>
                  <a:schemeClr val="tx1"/>
                </a:solidFill>
              </a:rPr>
              <a:t>Group Discussions  </a:t>
            </a:r>
            <a:endParaRPr lang="en-GB" sz="6000" dirty="0">
              <a:solidFill>
                <a:schemeClr val="tx1"/>
              </a:solidFill>
            </a:endParaRPr>
          </a:p>
        </p:txBody>
      </p:sp>
    </p:spTree>
    <p:extLst>
      <p:ext uri="{BB962C8B-B14F-4D97-AF65-F5344CB8AC3E}">
        <p14:creationId xmlns:p14="http://schemas.microsoft.com/office/powerpoint/2010/main" val="2814241270"/>
      </p:ext>
    </p:extLst>
  </p:cSld>
  <p:clrMapOvr>
    <a:masterClrMapping/>
  </p:clrMapOvr>
  <p:timing>
    <p:tnLst>
      <p:par>
        <p:cTn id="1" dur="indefinite" restart="never" nodeType="tmRoot"/>
      </p:par>
    </p:tnLst>
  </p:timing>
</p:sld>
</file>

<file path=ppt/theme/theme1.xml><?xml version="1.0" encoding="utf-8"?>
<a:theme xmlns:a="http://schemas.openxmlformats.org/drawingml/2006/main" name="CYC powerpoint theme">
  <a:themeElements>
    <a:clrScheme name="CYC colours">
      <a:dk1>
        <a:srgbClr val="25303B"/>
      </a:dk1>
      <a:lt1>
        <a:sysClr val="window" lastClr="FFFFFF"/>
      </a:lt1>
      <a:dk2>
        <a:srgbClr val="AFB6BD"/>
      </a:dk2>
      <a:lt2>
        <a:srgbClr val="EEECE1"/>
      </a:lt2>
      <a:accent1>
        <a:srgbClr val="E22A1B"/>
      </a:accent1>
      <a:accent2>
        <a:srgbClr val="E6007E"/>
      </a:accent2>
      <a:accent3>
        <a:srgbClr val="12326E"/>
      </a:accent3>
      <a:accent4>
        <a:srgbClr val="95D600"/>
      </a:accent4>
      <a:accent5>
        <a:srgbClr val="0071B9"/>
      </a:accent5>
      <a:accent6>
        <a:srgbClr val="FBC900"/>
      </a:accent6>
      <a:hlink>
        <a:srgbClr val="EE7203"/>
      </a:hlink>
      <a:folHlink>
        <a:srgbClr val="5C2684"/>
      </a:folHlink>
    </a:clrScheme>
    <a:fontScheme name="CYC powerpoint slide">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71B0678479F247B3F091D08C97F035" ma:contentTypeVersion="15" ma:contentTypeDescription="Create a new document." ma:contentTypeScope="" ma:versionID="70afaccb2c58b19a6e3aadbb8d54e48a">
  <xsd:schema xmlns:xsd="http://www.w3.org/2001/XMLSchema" xmlns:xs="http://www.w3.org/2001/XMLSchema" xmlns:p="http://schemas.microsoft.com/office/2006/metadata/properties" xmlns:ns2="4a0421a7-0e23-4752-9615-b64f93121430" xmlns:ns3="f8de5033-3071-4a40-85f6-eed0e6972e1f" targetNamespace="http://schemas.microsoft.com/office/2006/metadata/properties" ma:root="true" ma:fieldsID="f7eaabad9873b9410ce61521dee1815e" ns2:_="" ns3:_="">
    <xsd:import namespace="4a0421a7-0e23-4752-9615-b64f93121430"/>
    <xsd:import namespace="f8de5033-3071-4a40-85f6-eed0e6972e1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0421a7-0e23-4752-9615-b64f931214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89dd9e2-4d88-4df1-adb1-c62bbaebe90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8de5033-3071-4a40-85f6-eed0e6972e1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d46751a-29ea-401b-a0ca-fa8d6e5105eb}" ma:internalName="TaxCatchAll" ma:showField="CatchAllData" ma:web="f8de5033-3071-4a40-85f6-eed0e6972e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8de5033-3071-4a40-85f6-eed0e6972e1f" xsi:nil="true"/>
    <lcf76f155ced4ddcb4097134ff3c332f xmlns="4a0421a7-0e23-4752-9615-b64f931214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2B8F9B2-D9F3-4179-BECF-538959EBD15A}"/>
</file>

<file path=customXml/itemProps2.xml><?xml version="1.0" encoding="utf-8"?>
<ds:datastoreItem xmlns:ds="http://schemas.openxmlformats.org/officeDocument/2006/customXml" ds:itemID="{D757342F-F657-48BC-8115-C789021C857D}"/>
</file>

<file path=customXml/itemProps3.xml><?xml version="1.0" encoding="utf-8"?>
<ds:datastoreItem xmlns:ds="http://schemas.openxmlformats.org/officeDocument/2006/customXml" ds:itemID="{57E3426A-BC76-4300-8206-9E44FEC99767}"/>
</file>

<file path=docProps/app.xml><?xml version="1.0" encoding="utf-8"?>
<Properties xmlns="http://schemas.openxmlformats.org/officeDocument/2006/extended-properties" xmlns:vt="http://schemas.openxmlformats.org/officeDocument/2006/docPropsVTypes">
  <Template>standard-cyc-template-jan20</Template>
  <TotalTime>6149</TotalTime>
  <Words>2312</Words>
  <Application>Microsoft Office PowerPoint</Application>
  <PresentationFormat>Widescreen</PresentationFormat>
  <Paragraphs>226</Paragraphs>
  <Slides>19</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19</vt:i4>
      </vt:variant>
    </vt:vector>
  </HeadingPairs>
  <TitlesOfParts>
    <vt:vector size="25" baseType="lpstr">
      <vt:lpstr>Arial</vt:lpstr>
      <vt:lpstr>Calibri</vt:lpstr>
      <vt:lpstr>Gill Sans MT</vt:lpstr>
      <vt:lpstr>Times New Roman</vt:lpstr>
      <vt:lpstr>CYC powerpoint theme</vt:lpstr>
      <vt:lpstr>Office Theme</vt:lpstr>
      <vt:lpstr>PowerPoint Presentation</vt:lpstr>
      <vt:lpstr>PowerPoint Presentation</vt:lpstr>
      <vt:lpstr>UK Shared Prosperity Fund</vt:lpstr>
      <vt:lpstr>Feedback Received</vt:lpstr>
      <vt:lpstr>Refined Strategic Framework</vt:lpstr>
      <vt:lpstr>UKSPF Theme – Communities and Place</vt:lpstr>
      <vt:lpstr>UKSPF Theme – Supporting Local Business</vt:lpstr>
      <vt:lpstr>UKSPF Theme – People and Skills</vt:lpstr>
      <vt:lpstr>Sharpened Challenges and Opportunities</vt:lpstr>
      <vt:lpstr>Communities – based on Health &amp; Wellbeing strategy, Community Hubs, +?</vt:lpstr>
      <vt:lpstr>Place – based on MyCityCentre,  Acomb/Haxby studies </vt:lpstr>
      <vt:lpstr>Supporting Local Business – based on Economic Strategy</vt:lpstr>
      <vt:lpstr>People and Skills – based on York Skills Plan</vt:lpstr>
      <vt:lpstr>Prioritised Interventions</vt:lpstr>
      <vt:lpstr>Interventions – Community &amp; Place</vt:lpstr>
      <vt:lpstr>Interventions – Supporting Local Business </vt:lpstr>
      <vt:lpstr>Interventions – People and Skills</vt:lpstr>
      <vt:lpstr>Outline Allocation by theme and year</vt:lpstr>
      <vt:lpstr>PowerPoint Presentation</vt:lpstr>
    </vt:vector>
  </TitlesOfParts>
  <Company>City Of York Council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UK Shared Prosperity Fund</dc:title>
  <dc:creator>Brereton, Simon</dc:creator>
  <cp:lastModifiedBy>York CVS</cp:lastModifiedBy>
  <cp:revision>35</cp:revision>
  <dcterms:created xsi:type="dcterms:W3CDTF">2022-06-20T16:16:25Z</dcterms:created>
  <dcterms:modified xsi:type="dcterms:W3CDTF">2022-08-10T19:56:00Z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0x0101007C71B0678479F247B3F091D08C97F035</vt:lpwstr>
  </property>
</Properties>
</file>