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98" r:id="rId5"/>
  </p:sldMasterIdLst>
  <p:notesMasterIdLst>
    <p:notesMasterId r:id="rId32"/>
  </p:notesMasterIdLst>
  <p:sldIdLst>
    <p:sldId id="286" r:id="rId6"/>
    <p:sldId id="327" r:id="rId7"/>
    <p:sldId id="311" r:id="rId8"/>
    <p:sldId id="313" r:id="rId9"/>
    <p:sldId id="325" r:id="rId10"/>
    <p:sldId id="326" r:id="rId11"/>
    <p:sldId id="310" r:id="rId12"/>
    <p:sldId id="336" r:id="rId13"/>
    <p:sldId id="328" r:id="rId14"/>
    <p:sldId id="330" r:id="rId15"/>
    <p:sldId id="333" r:id="rId16"/>
    <p:sldId id="334" r:id="rId17"/>
    <p:sldId id="332" r:id="rId18"/>
    <p:sldId id="335" r:id="rId19"/>
    <p:sldId id="324" r:id="rId20"/>
    <p:sldId id="323" r:id="rId21"/>
    <p:sldId id="316" r:id="rId22"/>
    <p:sldId id="317" r:id="rId23"/>
    <p:sldId id="318" r:id="rId24"/>
    <p:sldId id="319" r:id="rId25"/>
    <p:sldId id="320" r:id="rId26"/>
    <p:sldId id="321" r:id="rId27"/>
    <p:sldId id="322" r:id="rId28"/>
    <p:sldId id="329" r:id="rId29"/>
    <p:sldId id="331" r:id="rId30"/>
    <p:sldId id="312" r:id="rId31"/>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9B6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5880DD-7581-BAA8-5977-CABC49ADBDD8}" v="361" dt="2023-01-24T16:19:31.650"/>
    <p1510:client id="{0CB164E3-5119-2F08-1C3A-B6D96E2076D7}" v="29" dt="2023-01-25T08:35:12.506"/>
    <p1510:client id="{50449D4D-C9D0-F94E-64A5-81951C7E0DB5}" v="38" dt="2023-01-17T13:43:18.736"/>
    <p1510:client id="{C1D835EE-2600-9ACC-6569-67FF26228E6D}" v="512" dt="2023-01-23T16:27:55.086"/>
    <p1510:client id="{D7715E78-5934-9D23-5D2F-C056C062D60B}" v="5" dt="2022-10-25T10:28:41.4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4263" autoAdjust="0"/>
    <p:restoredTop sz="94660"/>
  </p:normalViewPr>
  <p:slideViewPr>
    <p:cSldViewPr snapToGrid="0">
      <p:cViewPr varScale="1">
        <p:scale>
          <a:sx n="84" d="100"/>
          <a:sy n="84" d="100"/>
        </p:scale>
        <p:origin x="614" y="82"/>
      </p:cViewPr>
      <p:guideLst/>
    </p:cSldViewPr>
  </p:slideViewPr>
  <p:notesTextViewPr>
    <p:cViewPr>
      <p:scale>
        <a:sx n="1" d="1"/>
        <a:sy n="1" d="1"/>
      </p:scale>
      <p:origin x="0" y="0"/>
    </p:cViewPr>
  </p:notesTextViewPr>
  <p:notesViewPr>
    <p:cSldViewPr snapToGrid="0">
      <p:cViewPr varScale="1">
        <p:scale>
          <a:sx n="64" d="100"/>
          <a:sy n="64" d="100"/>
        </p:scale>
        <p:origin x="3115"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son Semmence" userId="S::alison.semmence@yorkcvs.org.uk::0d18bb0d-210e-48a2-9995-238fd012b786" providerId="AD" clId="Web-{50449D4D-C9D0-F94E-64A5-81951C7E0DB5}"/>
    <pc:docChg chg="modSld">
      <pc:chgData name="Alison Semmence" userId="S::alison.semmence@yorkcvs.org.uk::0d18bb0d-210e-48a2-9995-238fd012b786" providerId="AD" clId="Web-{50449D4D-C9D0-F94E-64A5-81951C7E0DB5}" dt="2023-01-17T13:43:07.642" v="1"/>
      <pc:docMkLst>
        <pc:docMk/>
      </pc:docMkLst>
      <pc:sldChg chg="modSp">
        <pc:chgData name="Alison Semmence" userId="S::alison.semmence@yorkcvs.org.uk::0d18bb0d-210e-48a2-9995-238fd012b786" providerId="AD" clId="Web-{50449D4D-C9D0-F94E-64A5-81951C7E0DB5}" dt="2023-01-17T13:43:07.642" v="1"/>
        <pc:sldMkLst>
          <pc:docMk/>
          <pc:sldMk cId="596900246" sldId="311"/>
        </pc:sldMkLst>
        <pc:graphicFrameChg chg="modGraphic">
          <ac:chgData name="Alison Semmence" userId="S::alison.semmence@yorkcvs.org.uk::0d18bb0d-210e-48a2-9995-238fd012b786" providerId="AD" clId="Web-{50449D4D-C9D0-F94E-64A5-81951C7E0DB5}" dt="2023-01-17T13:43:07.642" v="1"/>
          <ac:graphicFrameMkLst>
            <pc:docMk/>
            <pc:sldMk cId="596900246" sldId="311"/>
            <ac:graphicFrameMk id="5" creationId="{5710E3F9-B8F9-E396-079E-F35ADCD6252D}"/>
          </ac:graphicFrameMkLst>
        </pc:graphicFrameChg>
      </pc:sldChg>
    </pc:docChg>
  </pc:docChgLst>
  <pc:docChgLst>
    <pc:chgData name="Anna Boad" userId="S::anna.boad@yorkcvs.org.uk::f6f3b119-eb54-42d4-afdd-d9606e140d3e" providerId="AD" clId="Web-{D7715E78-5934-9D23-5D2F-C056C062D60B}"/>
    <pc:docChg chg="addSld delSld modSld">
      <pc:chgData name="Anna Boad" userId="S::anna.boad@yorkcvs.org.uk::f6f3b119-eb54-42d4-afdd-d9606e140d3e" providerId="AD" clId="Web-{D7715E78-5934-9D23-5D2F-C056C062D60B}" dt="2022-10-25T10:28:41.459" v="3"/>
      <pc:docMkLst>
        <pc:docMk/>
      </pc:docMkLst>
      <pc:sldChg chg="addSp delSp modSp">
        <pc:chgData name="Anna Boad" userId="S::anna.boad@yorkcvs.org.uk::f6f3b119-eb54-42d4-afdd-d9606e140d3e" providerId="AD" clId="Web-{D7715E78-5934-9D23-5D2F-C056C062D60B}" dt="2022-10-25T10:28:29.677" v="1"/>
        <pc:sldMkLst>
          <pc:docMk/>
          <pc:sldMk cId="3064725279" sldId="306"/>
        </pc:sldMkLst>
        <pc:picChg chg="add del mod">
          <ac:chgData name="Anna Boad" userId="S::anna.boad@yorkcvs.org.uk::f6f3b119-eb54-42d4-afdd-d9606e140d3e" providerId="AD" clId="Web-{D7715E78-5934-9D23-5D2F-C056C062D60B}" dt="2022-10-25T10:28:29.677" v="1"/>
          <ac:picMkLst>
            <pc:docMk/>
            <pc:sldMk cId="3064725279" sldId="306"/>
            <ac:picMk id="4" creationId="{D569A757-30D7-CE73-1CE7-B4109262FD6C}"/>
          </ac:picMkLst>
        </pc:picChg>
      </pc:sldChg>
      <pc:sldChg chg="new del">
        <pc:chgData name="Anna Boad" userId="S::anna.boad@yorkcvs.org.uk::f6f3b119-eb54-42d4-afdd-d9606e140d3e" providerId="AD" clId="Web-{D7715E78-5934-9D23-5D2F-C056C062D60B}" dt="2022-10-25T10:28:41.459" v="3"/>
        <pc:sldMkLst>
          <pc:docMk/>
          <pc:sldMk cId="256846412" sldId="311"/>
        </pc:sldMkLst>
      </pc:sldChg>
    </pc:docChg>
  </pc:docChgLst>
  <pc:docChgLst>
    <pc:chgData name="Drew Richardson" userId="S::drew.richardson@yorkcvs.org.uk::330d0d42-194b-4227-8a45-31ad72c78a85" providerId="AD" clId="Web-{C1D835EE-2600-9ACC-6569-67FF26228E6D}"/>
    <pc:docChg chg="addSld modSld sldOrd">
      <pc:chgData name="Drew Richardson" userId="S::drew.richardson@yorkcvs.org.uk::330d0d42-194b-4227-8a45-31ad72c78a85" providerId="AD" clId="Web-{C1D835EE-2600-9ACC-6569-67FF26228E6D}" dt="2023-01-23T16:27:55.023" v="720" actId="14100"/>
      <pc:docMkLst>
        <pc:docMk/>
      </pc:docMkLst>
      <pc:sldChg chg="modSp ord">
        <pc:chgData name="Drew Richardson" userId="S::drew.richardson@yorkcvs.org.uk::330d0d42-194b-4227-8a45-31ad72c78a85" providerId="AD" clId="Web-{C1D835EE-2600-9ACC-6569-67FF26228E6D}" dt="2023-01-23T15:47:14.409" v="99" actId="20577"/>
        <pc:sldMkLst>
          <pc:docMk/>
          <pc:sldMk cId="1049785130" sldId="330"/>
        </pc:sldMkLst>
        <pc:spChg chg="mod">
          <ac:chgData name="Drew Richardson" userId="S::drew.richardson@yorkcvs.org.uk::330d0d42-194b-4227-8a45-31ad72c78a85" providerId="AD" clId="Web-{C1D835EE-2600-9ACC-6569-67FF26228E6D}" dt="2023-01-23T15:44:29.591" v="44" actId="20577"/>
          <ac:spMkLst>
            <pc:docMk/>
            <pc:sldMk cId="1049785130" sldId="330"/>
            <ac:spMk id="2" creationId="{00000000-0000-0000-0000-000000000000}"/>
          </ac:spMkLst>
        </pc:spChg>
        <pc:spChg chg="mod">
          <ac:chgData name="Drew Richardson" userId="S::drew.richardson@yorkcvs.org.uk::330d0d42-194b-4227-8a45-31ad72c78a85" providerId="AD" clId="Web-{C1D835EE-2600-9ACC-6569-67FF26228E6D}" dt="2023-01-23T15:47:14.409" v="99" actId="20577"/>
          <ac:spMkLst>
            <pc:docMk/>
            <pc:sldMk cId="1049785130" sldId="330"/>
            <ac:spMk id="3" creationId="{00000000-0000-0000-0000-000000000000}"/>
          </ac:spMkLst>
        </pc:spChg>
      </pc:sldChg>
      <pc:sldChg chg="add replId">
        <pc:chgData name="Drew Richardson" userId="S::drew.richardson@yorkcvs.org.uk::330d0d42-194b-4227-8a45-31ad72c78a85" providerId="AD" clId="Web-{C1D835EE-2600-9ACC-6569-67FF26228E6D}" dt="2023-01-23T15:41:09.975" v="0"/>
        <pc:sldMkLst>
          <pc:docMk/>
          <pc:sldMk cId="3516768113" sldId="331"/>
        </pc:sldMkLst>
      </pc:sldChg>
      <pc:sldChg chg="modSp add replId modNotes">
        <pc:chgData name="Drew Richardson" userId="S::drew.richardson@yorkcvs.org.uk::330d0d42-194b-4227-8a45-31ad72c78a85" providerId="AD" clId="Web-{C1D835EE-2600-9ACC-6569-67FF26228E6D}" dt="2023-01-23T16:17:30.689" v="383"/>
        <pc:sldMkLst>
          <pc:docMk/>
          <pc:sldMk cId="3732043205" sldId="332"/>
        </pc:sldMkLst>
        <pc:spChg chg="mod">
          <ac:chgData name="Drew Richardson" userId="S::drew.richardson@yorkcvs.org.uk::330d0d42-194b-4227-8a45-31ad72c78a85" providerId="AD" clId="Web-{C1D835EE-2600-9ACC-6569-67FF26228E6D}" dt="2023-01-23T15:50:31.197" v="155" actId="20577"/>
          <ac:spMkLst>
            <pc:docMk/>
            <pc:sldMk cId="3732043205" sldId="332"/>
            <ac:spMk id="3" creationId="{00000000-0000-0000-0000-000000000000}"/>
          </ac:spMkLst>
        </pc:spChg>
      </pc:sldChg>
      <pc:sldChg chg="addSp modSp add replId">
        <pc:chgData name="Drew Richardson" userId="S::drew.richardson@yorkcvs.org.uk::330d0d42-194b-4227-8a45-31ad72c78a85" providerId="AD" clId="Web-{C1D835EE-2600-9ACC-6569-67FF26228E6D}" dt="2023-01-23T15:48:50.694" v="125" actId="20577"/>
        <pc:sldMkLst>
          <pc:docMk/>
          <pc:sldMk cId="1362825515" sldId="333"/>
        </pc:sldMkLst>
        <pc:spChg chg="mod">
          <ac:chgData name="Drew Richardson" userId="S::drew.richardson@yorkcvs.org.uk::330d0d42-194b-4227-8a45-31ad72c78a85" providerId="AD" clId="Web-{C1D835EE-2600-9ACC-6569-67FF26228E6D}" dt="2023-01-23T15:48:50.694" v="125" actId="20577"/>
          <ac:spMkLst>
            <pc:docMk/>
            <pc:sldMk cId="1362825515" sldId="333"/>
            <ac:spMk id="2" creationId="{00000000-0000-0000-0000-000000000000}"/>
          </ac:spMkLst>
        </pc:spChg>
        <pc:picChg chg="add mod">
          <ac:chgData name="Drew Richardson" userId="S::drew.richardson@yorkcvs.org.uk::330d0d42-194b-4227-8a45-31ad72c78a85" providerId="AD" clId="Web-{C1D835EE-2600-9ACC-6569-67FF26228E6D}" dt="2023-01-23T15:48:40.990" v="124" actId="14100"/>
          <ac:picMkLst>
            <pc:docMk/>
            <pc:sldMk cId="1362825515" sldId="333"/>
            <ac:picMk id="4" creationId="{921381EB-49D9-36D2-BBB7-5FE2B4E2E45C}"/>
          </ac:picMkLst>
        </pc:picChg>
      </pc:sldChg>
      <pc:sldChg chg="addSp delSp modSp add replId">
        <pc:chgData name="Drew Richardson" userId="S::drew.richardson@yorkcvs.org.uk::330d0d42-194b-4227-8a45-31ad72c78a85" providerId="AD" clId="Web-{C1D835EE-2600-9ACC-6569-67FF26228E6D}" dt="2023-01-23T15:49:32.945" v="133" actId="14100"/>
        <pc:sldMkLst>
          <pc:docMk/>
          <pc:sldMk cId="1157417803" sldId="334"/>
        </pc:sldMkLst>
        <pc:spChg chg="mod">
          <ac:chgData name="Drew Richardson" userId="S::drew.richardson@yorkcvs.org.uk::330d0d42-194b-4227-8a45-31ad72c78a85" providerId="AD" clId="Web-{C1D835EE-2600-9ACC-6569-67FF26228E6D}" dt="2023-01-23T15:48:58.131" v="128" actId="20577"/>
          <ac:spMkLst>
            <pc:docMk/>
            <pc:sldMk cId="1157417803" sldId="334"/>
            <ac:spMk id="2" creationId="{00000000-0000-0000-0000-000000000000}"/>
          </ac:spMkLst>
        </pc:spChg>
        <pc:picChg chg="del">
          <ac:chgData name="Drew Richardson" userId="S::drew.richardson@yorkcvs.org.uk::330d0d42-194b-4227-8a45-31ad72c78a85" providerId="AD" clId="Web-{C1D835EE-2600-9ACC-6569-67FF26228E6D}" dt="2023-01-23T15:49:21.413" v="130"/>
          <ac:picMkLst>
            <pc:docMk/>
            <pc:sldMk cId="1157417803" sldId="334"/>
            <ac:picMk id="4" creationId="{921381EB-49D9-36D2-BBB7-5FE2B4E2E45C}"/>
          </ac:picMkLst>
        </pc:picChg>
        <pc:picChg chg="add mod">
          <ac:chgData name="Drew Richardson" userId="S::drew.richardson@yorkcvs.org.uk::330d0d42-194b-4227-8a45-31ad72c78a85" providerId="AD" clId="Web-{C1D835EE-2600-9ACC-6569-67FF26228E6D}" dt="2023-01-23T15:49:32.945" v="133" actId="14100"/>
          <ac:picMkLst>
            <pc:docMk/>
            <pc:sldMk cId="1157417803" sldId="334"/>
            <ac:picMk id="5" creationId="{6B355E52-2F1C-B7DF-52F9-718D88DA9335}"/>
          </ac:picMkLst>
        </pc:picChg>
      </pc:sldChg>
      <pc:sldChg chg="modSp add replId modNotes">
        <pc:chgData name="Drew Richardson" userId="S::drew.richardson@yorkcvs.org.uk::330d0d42-194b-4227-8a45-31ad72c78a85" providerId="AD" clId="Web-{C1D835EE-2600-9ACC-6569-67FF26228E6D}" dt="2023-01-23T16:27:55.023" v="720" actId="14100"/>
        <pc:sldMkLst>
          <pc:docMk/>
          <pc:sldMk cId="2296399146" sldId="335"/>
        </pc:sldMkLst>
        <pc:spChg chg="mod">
          <ac:chgData name="Drew Richardson" userId="S::drew.richardson@yorkcvs.org.uk::330d0d42-194b-4227-8a45-31ad72c78a85" providerId="AD" clId="Web-{C1D835EE-2600-9ACC-6569-67FF26228E6D}" dt="2023-01-23T16:27:55.023" v="720" actId="14100"/>
          <ac:spMkLst>
            <pc:docMk/>
            <pc:sldMk cId="2296399146" sldId="335"/>
            <ac:spMk id="3" creationId="{00000000-0000-0000-0000-000000000000}"/>
          </ac:spMkLst>
        </pc:spChg>
      </pc:sldChg>
    </pc:docChg>
  </pc:docChgLst>
  <pc:docChgLst>
    <pc:chgData name="Drew Richardson" userId="S::drew.richardson@yorkcvs.org.uk::330d0d42-194b-4227-8a45-31ad72c78a85" providerId="AD" clId="Web-{055880DD-7581-BAA8-5977-CABC49ADBDD8}"/>
    <pc:docChg chg="addSld modSld sldOrd">
      <pc:chgData name="Drew Richardson" userId="S::drew.richardson@yorkcvs.org.uk::330d0d42-194b-4227-8a45-31ad72c78a85" providerId="AD" clId="Web-{055880DD-7581-BAA8-5977-CABC49ADBDD8}" dt="2023-01-24T16:19:31.650" v="235"/>
      <pc:docMkLst>
        <pc:docMk/>
      </pc:docMkLst>
      <pc:sldChg chg="modNotes">
        <pc:chgData name="Drew Richardson" userId="S::drew.richardson@yorkcvs.org.uk::330d0d42-194b-4227-8a45-31ad72c78a85" providerId="AD" clId="Web-{055880DD-7581-BAA8-5977-CABC49ADBDD8}" dt="2023-01-24T13:24:05.616" v="182"/>
        <pc:sldMkLst>
          <pc:docMk/>
          <pc:sldMk cId="3732043205" sldId="332"/>
        </pc:sldMkLst>
      </pc:sldChg>
      <pc:sldChg chg="addSp modSp add ord replId addAnim modAnim modNotes">
        <pc:chgData name="Drew Richardson" userId="S::drew.richardson@yorkcvs.org.uk::330d0d42-194b-4227-8a45-31ad72c78a85" providerId="AD" clId="Web-{055880DD-7581-BAA8-5977-CABC49ADBDD8}" dt="2023-01-24T16:19:31.650" v="235"/>
        <pc:sldMkLst>
          <pc:docMk/>
          <pc:sldMk cId="1443956478" sldId="336"/>
        </pc:sldMkLst>
        <pc:spChg chg="mod">
          <ac:chgData name="Drew Richardson" userId="S::drew.richardson@yorkcvs.org.uk::330d0d42-194b-4227-8a45-31ad72c78a85" providerId="AD" clId="Web-{055880DD-7581-BAA8-5977-CABC49ADBDD8}" dt="2023-01-24T13:14:32.194" v="14" actId="20577"/>
          <ac:spMkLst>
            <pc:docMk/>
            <pc:sldMk cId="1443956478" sldId="336"/>
            <ac:spMk id="2" creationId="{00000000-0000-0000-0000-000000000000}"/>
          </ac:spMkLst>
        </pc:spChg>
        <pc:spChg chg="mod">
          <ac:chgData name="Drew Richardson" userId="S::drew.richardson@yorkcvs.org.uk::330d0d42-194b-4227-8a45-31ad72c78a85" providerId="AD" clId="Web-{055880DD-7581-BAA8-5977-CABC49ADBDD8}" dt="2023-01-24T16:15:07.798" v="191" actId="20577"/>
          <ac:spMkLst>
            <pc:docMk/>
            <pc:sldMk cId="1443956478" sldId="336"/>
            <ac:spMk id="3" creationId="{00000000-0000-0000-0000-000000000000}"/>
          </ac:spMkLst>
        </pc:spChg>
        <pc:spChg chg="add mod">
          <ac:chgData name="Drew Richardson" userId="S::drew.richardson@yorkcvs.org.uk::330d0d42-194b-4227-8a45-31ad72c78a85" providerId="AD" clId="Web-{055880DD-7581-BAA8-5977-CABC49ADBDD8}" dt="2023-01-24T16:19:25.462" v="233" actId="1076"/>
          <ac:spMkLst>
            <pc:docMk/>
            <pc:sldMk cId="1443956478" sldId="336"/>
            <ac:spMk id="4" creationId="{18AF57F5-9A19-FA2B-3B85-1F2B2C1C3ADC}"/>
          </ac:spMkLst>
        </pc:spChg>
      </pc:sldChg>
    </pc:docChg>
  </pc:docChgLst>
  <pc:docChgLst>
    <pc:chgData name="Anna Boad" userId="S::anna.boad@yorkcvs.org.uk::f6f3b119-eb54-42d4-afdd-d9606e140d3e" providerId="AD" clId="Web-{0CB164E3-5119-2F08-1C3A-B6D96E2076D7}"/>
    <pc:docChg chg="modSld">
      <pc:chgData name="Anna Boad" userId="S::anna.boad@yorkcvs.org.uk::f6f3b119-eb54-42d4-afdd-d9606e140d3e" providerId="AD" clId="Web-{0CB164E3-5119-2F08-1C3A-B6D96E2076D7}" dt="2023-01-25T08:35:09.272" v="21" actId="20577"/>
      <pc:docMkLst>
        <pc:docMk/>
      </pc:docMkLst>
      <pc:sldChg chg="modSp">
        <pc:chgData name="Anna Boad" userId="S::anna.boad@yorkcvs.org.uk::f6f3b119-eb54-42d4-afdd-d9606e140d3e" providerId="AD" clId="Web-{0CB164E3-5119-2F08-1C3A-B6D96E2076D7}" dt="2023-01-25T08:32:50.877" v="7" actId="20577"/>
        <pc:sldMkLst>
          <pc:docMk/>
          <pc:sldMk cId="2922175307" sldId="286"/>
        </pc:sldMkLst>
        <pc:spChg chg="mod">
          <ac:chgData name="Anna Boad" userId="S::anna.boad@yorkcvs.org.uk::f6f3b119-eb54-42d4-afdd-d9606e140d3e" providerId="AD" clId="Web-{0CB164E3-5119-2F08-1C3A-B6D96E2076D7}" dt="2023-01-25T08:32:50.877" v="7" actId="20577"/>
          <ac:spMkLst>
            <pc:docMk/>
            <pc:sldMk cId="2922175307" sldId="286"/>
            <ac:spMk id="4" creationId="{00000000-0000-0000-0000-000000000000}"/>
          </ac:spMkLst>
        </pc:spChg>
      </pc:sldChg>
      <pc:sldChg chg="modSp">
        <pc:chgData name="Anna Boad" userId="S::anna.boad@yorkcvs.org.uk::f6f3b119-eb54-42d4-afdd-d9606e140d3e" providerId="AD" clId="Web-{0CB164E3-5119-2F08-1C3A-B6D96E2076D7}" dt="2023-01-25T08:35:09.272" v="21" actId="20577"/>
        <pc:sldMkLst>
          <pc:docMk/>
          <pc:sldMk cId="2587150202" sldId="312"/>
        </pc:sldMkLst>
        <pc:spChg chg="mod">
          <ac:chgData name="Anna Boad" userId="S::anna.boad@yorkcvs.org.uk::f6f3b119-eb54-42d4-afdd-d9606e140d3e" providerId="AD" clId="Web-{0CB164E3-5119-2F08-1C3A-B6D96E2076D7}" dt="2023-01-25T08:35:09.272" v="21" actId="20577"/>
          <ac:spMkLst>
            <pc:docMk/>
            <pc:sldMk cId="2587150202" sldId="312"/>
            <ac:spMk id="2" creationId="{00000000-0000-0000-0000-000000000000}"/>
          </ac:spMkLst>
        </pc:spChg>
      </pc:sldChg>
      <pc:sldChg chg="modSp">
        <pc:chgData name="Anna Boad" userId="S::anna.boad@yorkcvs.org.uk::f6f3b119-eb54-42d4-afdd-d9606e140d3e" providerId="AD" clId="Web-{0CB164E3-5119-2F08-1C3A-B6D96E2076D7}" dt="2023-01-25T08:33:02.190" v="8" actId="20577"/>
        <pc:sldMkLst>
          <pc:docMk/>
          <pc:sldMk cId="153793406" sldId="313"/>
        </pc:sldMkLst>
        <pc:spChg chg="mod">
          <ac:chgData name="Anna Boad" userId="S::anna.boad@yorkcvs.org.uk::f6f3b119-eb54-42d4-afdd-d9606e140d3e" providerId="AD" clId="Web-{0CB164E3-5119-2F08-1C3A-B6D96E2076D7}" dt="2023-01-25T08:33:02.190" v="8" actId="20577"/>
          <ac:spMkLst>
            <pc:docMk/>
            <pc:sldMk cId="153793406" sldId="313"/>
            <ac:spMk id="3" creationId="{00000000-0000-0000-0000-000000000000}"/>
          </ac:spMkLst>
        </pc:spChg>
      </pc:sldChg>
      <pc:sldChg chg="modSp">
        <pc:chgData name="Anna Boad" userId="S::anna.boad@yorkcvs.org.uk::f6f3b119-eb54-42d4-afdd-d9606e140d3e" providerId="AD" clId="Web-{0CB164E3-5119-2F08-1C3A-B6D96E2076D7}" dt="2023-01-25T08:33:38.050" v="10" actId="20577"/>
        <pc:sldMkLst>
          <pc:docMk/>
          <pc:sldMk cId="1049785130" sldId="330"/>
        </pc:sldMkLst>
        <pc:spChg chg="mod">
          <ac:chgData name="Anna Boad" userId="S::anna.boad@yorkcvs.org.uk::f6f3b119-eb54-42d4-afdd-d9606e140d3e" providerId="AD" clId="Web-{0CB164E3-5119-2F08-1C3A-B6D96E2076D7}" dt="2023-01-25T08:33:38.050" v="10" actId="20577"/>
          <ac:spMkLst>
            <pc:docMk/>
            <pc:sldMk cId="1049785130" sldId="330"/>
            <ac:spMk id="3" creationId="{00000000-0000-0000-0000-000000000000}"/>
          </ac:spMkLst>
        </pc:spChg>
      </pc:sldChg>
      <pc:sldChg chg="modSp">
        <pc:chgData name="Anna Boad" userId="S::anna.boad@yorkcvs.org.uk::f6f3b119-eb54-42d4-afdd-d9606e140d3e" providerId="AD" clId="Web-{0CB164E3-5119-2F08-1C3A-B6D96E2076D7}" dt="2023-01-25T08:33:14.456" v="9" actId="1076"/>
        <pc:sldMkLst>
          <pc:docMk/>
          <pc:sldMk cId="1443956478" sldId="336"/>
        </pc:sldMkLst>
        <pc:spChg chg="mod">
          <ac:chgData name="Anna Boad" userId="S::anna.boad@yorkcvs.org.uk::f6f3b119-eb54-42d4-afdd-d9606e140d3e" providerId="AD" clId="Web-{0CB164E3-5119-2F08-1C3A-B6D96E2076D7}" dt="2023-01-25T08:33:14.456" v="9" actId="1076"/>
          <ac:spMkLst>
            <pc:docMk/>
            <pc:sldMk cId="1443956478" sldId="336"/>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F47D91-F536-4DF4-82E6-93028AA0ABDC}" type="datetimeFigureOut">
              <a:rPr lang="en-GB" smtClean="0"/>
              <a:t>01/02/2023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28B2BF-5D1A-4362-ADA1-3C785B03C80B}" type="slidenum">
              <a:rPr lang="en-GB" smtClean="0"/>
              <a:t>‹#›</a:t>
            </a:fld>
            <a:endParaRPr lang="en-GB"/>
          </a:p>
        </p:txBody>
      </p:sp>
    </p:spTree>
    <p:extLst>
      <p:ext uri="{BB962C8B-B14F-4D97-AF65-F5344CB8AC3E}">
        <p14:creationId xmlns:p14="http://schemas.microsoft.com/office/powerpoint/2010/main" val="1979626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28B2BF-5D1A-4362-ADA1-3C785B03C80B}" type="slidenum">
              <a:rPr lang="en-GB" smtClean="0"/>
              <a:t>1</a:t>
            </a:fld>
            <a:endParaRPr lang="en-GB"/>
          </a:p>
        </p:txBody>
      </p:sp>
    </p:spTree>
    <p:extLst>
      <p:ext uri="{BB962C8B-B14F-4D97-AF65-F5344CB8AC3E}">
        <p14:creationId xmlns:p14="http://schemas.microsoft.com/office/powerpoint/2010/main" val="3456525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28B2BF-5D1A-4362-ADA1-3C785B03C80B}" type="slidenum">
              <a:rPr lang="en-GB" smtClean="0"/>
              <a:t>2</a:t>
            </a:fld>
            <a:endParaRPr lang="en-GB"/>
          </a:p>
        </p:txBody>
      </p:sp>
    </p:spTree>
    <p:extLst>
      <p:ext uri="{BB962C8B-B14F-4D97-AF65-F5344CB8AC3E}">
        <p14:creationId xmlns:p14="http://schemas.microsoft.com/office/powerpoint/2010/main" val="2744995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1CB10B6-CF66-41B2-97FC-3EB2B40D9BCE}" type="slidenum">
              <a:rPr lang="en-GB" smtClean="0">
                <a:solidFill>
                  <a:prstClr val="black"/>
                </a:solidFill>
              </a:rPr>
              <a:pPr/>
              <a:t>3</a:t>
            </a:fld>
            <a:endParaRPr lang="en-GB">
              <a:solidFill>
                <a:prstClr val="black"/>
              </a:solidFill>
            </a:endParaRPr>
          </a:p>
        </p:txBody>
      </p:sp>
    </p:spTree>
    <p:extLst>
      <p:ext uri="{BB962C8B-B14F-4D97-AF65-F5344CB8AC3E}">
        <p14:creationId xmlns:p14="http://schemas.microsoft.com/office/powerpoint/2010/main" val="4082043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28B2BF-5D1A-4362-ADA1-3C785B03C80B}" type="slidenum">
              <a:rPr lang="en-GB" smtClean="0"/>
              <a:t>4</a:t>
            </a:fld>
            <a:endParaRPr lang="en-GB"/>
          </a:p>
        </p:txBody>
      </p:sp>
    </p:spTree>
    <p:extLst>
      <p:ext uri="{BB962C8B-B14F-4D97-AF65-F5344CB8AC3E}">
        <p14:creationId xmlns:p14="http://schemas.microsoft.com/office/powerpoint/2010/main" val="1917439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28B2BF-5D1A-4362-ADA1-3C785B03C80B}" type="slidenum">
              <a:rPr lang="en-GB" smtClean="0"/>
              <a:t>5</a:t>
            </a:fld>
            <a:endParaRPr lang="en-GB"/>
          </a:p>
        </p:txBody>
      </p:sp>
    </p:spTree>
    <p:extLst>
      <p:ext uri="{BB962C8B-B14F-4D97-AF65-F5344CB8AC3E}">
        <p14:creationId xmlns:p14="http://schemas.microsoft.com/office/powerpoint/2010/main" val="3503276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28B2BF-5D1A-4362-ADA1-3C785B03C80B}" type="slidenum">
              <a:rPr lang="en-GB" smtClean="0"/>
              <a:t>6</a:t>
            </a:fld>
            <a:endParaRPr lang="en-GB"/>
          </a:p>
        </p:txBody>
      </p:sp>
    </p:spTree>
    <p:extLst>
      <p:ext uri="{BB962C8B-B14F-4D97-AF65-F5344CB8AC3E}">
        <p14:creationId xmlns:p14="http://schemas.microsoft.com/office/powerpoint/2010/main" val="3459902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28B2BF-5D1A-4362-ADA1-3C785B03C80B}" type="slidenum">
              <a:rPr lang="en-GB" smtClean="0"/>
              <a:t>7</a:t>
            </a:fld>
            <a:endParaRPr lang="en-GB"/>
          </a:p>
        </p:txBody>
      </p:sp>
    </p:spTree>
    <p:extLst>
      <p:ext uri="{BB962C8B-B14F-4D97-AF65-F5344CB8AC3E}">
        <p14:creationId xmlns:p14="http://schemas.microsoft.com/office/powerpoint/2010/main" val="345854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CE28B2BF-5D1A-4362-ADA1-3C785B03C80B}" type="slidenum">
              <a:rPr lang="en-GB" smtClean="0"/>
              <a:t>8</a:t>
            </a:fld>
            <a:endParaRPr lang="en-GB"/>
          </a:p>
        </p:txBody>
      </p:sp>
    </p:spTree>
    <p:extLst>
      <p:ext uri="{BB962C8B-B14F-4D97-AF65-F5344CB8AC3E}">
        <p14:creationId xmlns:p14="http://schemas.microsoft.com/office/powerpoint/2010/main" val="1717596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28B2BF-5D1A-4362-ADA1-3C785B03C80B}" type="slidenum">
              <a:rPr lang="en-GB" smtClean="0"/>
              <a:t>9</a:t>
            </a:fld>
            <a:endParaRPr lang="en-GB"/>
          </a:p>
        </p:txBody>
      </p:sp>
    </p:spTree>
    <p:extLst>
      <p:ext uri="{BB962C8B-B14F-4D97-AF65-F5344CB8AC3E}">
        <p14:creationId xmlns:p14="http://schemas.microsoft.com/office/powerpoint/2010/main" val="1165367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28B2BF-5D1A-4362-ADA1-3C785B03C80B}" type="slidenum">
              <a:rPr lang="en-GB" smtClean="0"/>
              <a:t>10</a:t>
            </a:fld>
            <a:endParaRPr lang="en-GB"/>
          </a:p>
        </p:txBody>
      </p:sp>
    </p:spTree>
    <p:extLst>
      <p:ext uri="{BB962C8B-B14F-4D97-AF65-F5344CB8AC3E}">
        <p14:creationId xmlns:p14="http://schemas.microsoft.com/office/powerpoint/2010/main" val="3267675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28B2BF-5D1A-4362-ADA1-3C785B03C80B}" type="slidenum">
              <a:rPr lang="en-GB" smtClean="0"/>
              <a:t>11</a:t>
            </a:fld>
            <a:endParaRPr lang="en-GB"/>
          </a:p>
        </p:txBody>
      </p:sp>
    </p:spTree>
    <p:extLst>
      <p:ext uri="{BB962C8B-B14F-4D97-AF65-F5344CB8AC3E}">
        <p14:creationId xmlns:p14="http://schemas.microsoft.com/office/powerpoint/2010/main" val="3094265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28B2BF-5D1A-4362-ADA1-3C785B03C80B}" type="slidenum">
              <a:rPr lang="en-GB" smtClean="0"/>
              <a:t>12</a:t>
            </a:fld>
            <a:endParaRPr lang="en-GB"/>
          </a:p>
        </p:txBody>
      </p:sp>
    </p:spTree>
    <p:extLst>
      <p:ext uri="{BB962C8B-B14F-4D97-AF65-F5344CB8AC3E}">
        <p14:creationId xmlns:p14="http://schemas.microsoft.com/office/powerpoint/2010/main" val="16856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CE28B2BF-5D1A-4362-ADA1-3C785B03C80B}" type="slidenum">
              <a:rPr lang="en-GB" smtClean="0"/>
              <a:t>13</a:t>
            </a:fld>
            <a:endParaRPr lang="en-GB"/>
          </a:p>
        </p:txBody>
      </p:sp>
    </p:spTree>
    <p:extLst>
      <p:ext uri="{BB962C8B-B14F-4D97-AF65-F5344CB8AC3E}">
        <p14:creationId xmlns:p14="http://schemas.microsoft.com/office/powerpoint/2010/main" val="7401217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Upcoming training: </a:t>
            </a:r>
          </a:p>
          <a:p>
            <a:pPr marL="171450" indent="-171450">
              <a:buFont typeface="Arial"/>
              <a:buChar char="•"/>
            </a:pPr>
            <a:r>
              <a:rPr lang="en-US" dirty="0"/>
              <a:t>Managing Volunteers: The Basics</a:t>
            </a:r>
            <a:endParaRPr lang="en-US" dirty="0">
              <a:cs typeface="Calibri"/>
            </a:endParaRPr>
          </a:p>
          <a:p>
            <a:pPr marL="171450" indent="-171450">
              <a:buFont typeface="Arial"/>
              <a:buChar char="•"/>
            </a:pPr>
            <a:r>
              <a:rPr lang="en-US" dirty="0"/>
              <a:t>Developing a Volunteering Policy/Handbook</a:t>
            </a:r>
            <a:endParaRPr lang="en-US" dirty="0">
              <a:cs typeface="Calibri"/>
            </a:endParaRPr>
          </a:p>
          <a:p>
            <a:pPr marL="171450" indent="-171450">
              <a:buFont typeface="Arial"/>
              <a:buChar char="•"/>
            </a:pPr>
            <a:r>
              <a:rPr lang="en-US" dirty="0"/>
              <a:t>Growing Your Trustee Board</a:t>
            </a:r>
            <a:endParaRPr lang="en-US" dirty="0">
              <a:cs typeface="Calibri"/>
            </a:endParaRPr>
          </a:p>
          <a:p>
            <a:pPr marL="171450" indent="-171450">
              <a:buFont typeface="Arial"/>
              <a:buChar char="•"/>
            </a:pPr>
            <a:r>
              <a:rPr lang="en-US" dirty="0"/>
              <a:t>Volunteer Motivations &amp; the 3Rs: Recruitment, Retention, Recognition</a:t>
            </a:r>
            <a:endParaRPr lang="en-US" dirty="0">
              <a:cs typeface="Calibri"/>
            </a:endParaRPr>
          </a:p>
          <a:p>
            <a:pPr marL="171450" indent="-171450">
              <a:buFont typeface="Arial"/>
              <a:buChar char="•"/>
            </a:pPr>
            <a:endParaRPr lang="en-US" dirty="0">
              <a:cs typeface="Calibri"/>
            </a:endParaRPr>
          </a:p>
          <a:p>
            <a:r>
              <a:rPr lang="en-US" dirty="0">
                <a:cs typeface="Calibri"/>
              </a:rPr>
              <a:t>Involving Volunteers Guide includes:</a:t>
            </a:r>
          </a:p>
          <a:p>
            <a:pPr marL="171450" indent="-171450">
              <a:buFont typeface="Arial"/>
              <a:buChar char="•"/>
            </a:pPr>
            <a:r>
              <a:rPr lang="en-US" dirty="0">
                <a:cs typeface="Calibri"/>
              </a:rPr>
              <a:t>What is volunteering?</a:t>
            </a:r>
          </a:p>
          <a:p>
            <a:pPr marL="171450" indent="-171450">
              <a:buFont typeface="Arial"/>
              <a:buChar char="•"/>
            </a:pPr>
            <a:r>
              <a:rPr lang="en-US" dirty="0">
                <a:cs typeface="Calibri"/>
              </a:rPr>
              <a:t>Why might you involve Volunteers in your </a:t>
            </a:r>
            <a:r>
              <a:rPr lang="en-US" dirty="0" err="1">
                <a:cs typeface="Calibri"/>
              </a:rPr>
              <a:t>organisation</a:t>
            </a:r>
            <a:r>
              <a:rPr lang="en-US" dirty="0">
                <a:cs typeface="Calibri"/>
              </a:rPr>
              <a:t>?</a:t>
            </a:r>
          </a:p>
          <a:p>
            <a:pPr marL="171450" indent="-171450">
              <a:buFont typeface="Arial"/>
              <a:buChar char="•"/>
            </a:pPr>
            <a:r>
              <a:rPr lang="en-US" dirty="0">
                <a:cs typeface="Calibri"/>
              </a:rPr>
              <a:t>What tasks are appropriate for Volunteers; what isn't?</a:t>
            </a:r>
          </a:p>
          <a:p>
            <a:pPr marL="171450" indent="-171450">
              <a:buFont typeface="Arial"/>
              <a:buChar char="•"/>
            </a:pPr>
            <a:r>
              <a:rPr lang="en-US" dirty="0">
                <a:cs typeface="Calibri"/>
              </a:rPr>
              <a:t>Differences and similarities between Staff &amp; Volunteers</a:t>
            </a:r>
          </a:p>
          <a:p>
            <a:pPr marL="171450" indent="-171450">
              <a:buFont typeface="Arial"/>
              <a:buChar char="•"/>
            </a:pPr>
            <a:r>
              <a:rPr lang="en-US" dirty="0">
                <a:cs typeface="Calibri"/>
              </a:rPr>
              <a:t>Writing a Volunteering Policy</a:t>
            </a:r>
          </a:p>
          <a:p>
            <a:pPr marL="171450" indent="-171450">
              <a:buFont typeface="Arial"/>
              <a:buChar char="•"/>
            </a:pPr>
            <a:endParaRPr lang="en-US" dirty="0">
              <a:cs typeface="Calibri"/>
            </a:endParaRPr>
          </a:p>
          <a:p>
            <a:pPr marL="171450" indent="-171450">
              <a:buFont typeface="Arial"/>
              <a:buChar char="•"/>
            </a:pPr>
            <a:r>
              <a:rPr lang="en-US" dirty="0">
                <a:cs typeface="Calibri"/>
              </a:rPr>
              <a:t>Choosing Volunteers' tasks</a:t>
            </a:r>
          </a:p>
          <a:p>
            <a:pPr marL="171450" indent="-171450">
              <a:buFont typeface="Arial"/>
              <a:buChar char="•"/>
            </a:pPr>
            <a:r>
              <a:rPr lang="en-US" dirty="0">
                <a:cs typeface="Calibri"/>
              </a:rPr>
              <a:t>Creating Volunteer Roles</a:t>
            </a:r>
          </a:p>
          <a:p>
            <a:pPr marL="171450" indent="-171450">
              <a:buFont typeface="Arial"/>
              <a:buChar char="•"/>
            </a:pPr>
            <a:r>
              <a:rPr lang="en-US" dirty="0">
                <a:cs typeface="Calibri"/>
              </a:rPr>
              <a:t>Recruiting Volunteers</a:t>
            </a:r>
          </a:p>
          <a:p>
            <a:pPr marL="171450" indent="-171450">
              <a:buFont typeface="Arial"/>
              <a:buChar char="•"/>
            </a:pPr>
            <a:r>
              <a:rPr lang="en-US" dirty="0">
                <a:cs typeface="Calibri"/>
              </a:rPr>
              <a:t>Training Volunteers and what should be included</a:t>
            </a:r>
          </a:p>
          <a:p>
            <a:pPr marL="171450" indent="-171450">
              <a:buFont typeface="Arial"/>
              <a:buChar char="•"/>
            </a:pPr>
            <a:r>
              <a:rPr lang="en-US" dirty="0">
                <a:cs typeface="Calibri"/>
              </a:rPr>
              <a:t>Measuring impact</a:t>
            </a:r>
          </a:p>
          <a:p>
            <a:pPr marL="171450" indent="-171450">
              <a:buFont typeface="Arial"/>
              <a:buChar char="•"/>
            </a:pPr>
            <a:r>
              <a:rPr lang="en-US" dirty="0">
                <a:cs typeface="Calibri"/>
              </a:rPr>
              <a:t>Paying expenses</a:t>
            </a:r>
          </a:p>
          <a:p>
            <a:pPr marL="171450" indent="-171450">
              <a:buFont typeface="Arial"/>
              <a:buChar char="•"/>
            </a:pPr>
            <a:r>
              <a:rPr lang="en-US" dirty="0">
                <a:cs typeface="Calibri"/>
              </a:rPr>
              <a:t>Supervision Volunteers</a:t>
            </a:r>
          </a:p>
          <a:p>
            <a:pPr marL="171450" indent="-171450">
              <a:buFont typeface="Arial"/>
              <a:buChar char="•"/>
            </a:pPr>
            <a:r>
              <a:rPr lang="en-US" dirty="0">
                <a:cs typeface="Calibri"/>
              </a:rPr>
              <a:t>One to one catch ups</a:t>
            </a:r>
          </a:p>
          <a:p>
            <a:pPr marL="171450" indent="-171450">
              <a:buFont typeface="Arial"/>
              <a:buChar char="•"/>
            </a:pPr>
            <a:r>
              <a:rPr lang="en-US" dirty="0">
                <a:cs typeface="Calibri"/>
              </a:rPr>
              <a:t>Problem solving (when volunteering is not going to plan)</a:t>
            </a:r>
          </a:p>
          <a:p>
            <a:pPr marL="171450" indent="-171450">
              <a:buFont typeface="Arial"/>
              <a:buChar char="•"/>
            </a:pPr>
            <a:r>
              <a:rPr lang="en-US" dirty="0">
                <a:cs typeface="Calibri"/>
              </a:rPr>
              <a:t>The end of Volunteering relationships</a:t>
            </a:r>
          </a:p>
          <a:p>
            <a:pPr marL="171450" indent="-171450">
              <a:buFont typeface="Arial"/>
              <a:buChar char="•"/>
            </a:pPr>
            <a:endParaRPr lang="en-US" dirty="0">
              <a:cs typeface="Calibri"/>
            </a:endParaRPr>
          </a:p>
          <a:p>
            <a:pPr marL="171450" indent="-171450">
              <a:buFont typeface="Arial"/>
              <a:buChar char="•"/>
            </a:pPr>
            <a:endParaRPr lang="en-US" dirty="0">
              <a:cs typeface="Calibri"/>
            </a:endParaRPr>
          </a:p>
          <a:p>
            <a:pPr marL="171450" indent="-171450">
              <a:buFont typeface="Arial"/>
              <a:buChar char="•"/>
            </a:pPr>
            <a:endParaRPr lang="en-US" b="1" dirty="0">
              <a:cs typeface="Calibri"/>
            </a:endParaRPr>
          </a:p>
          <a:p>
            <a:pPr marL="171450" indent="-171450">
              <a:buFont typeface="Arial"/>
              <a:buChar char="•"/>
            </a:pPr>
            <a:endParaRPr lang="en-US" dirty="0">
              <a:cs typeface="Calibri"/>
            </a:endParaRPr>
          </a:p>
        </p:txBody>
      </p:sp>
      <p:sp>
        <p:nvSpPr>
          <p:cNvPr id="4" name="Slide Number Placeholder 3"/>
          <p:cNvSpPr>
            <a:spLocks noGrp="1"/>
          </p:cNvSpPr>
          <p:nvPr>
            <p:ph type="sldNum" sz="quarter" idx="5"/>
          </p:nvPr>
        </p:nvSpPr>
        <p:spPr/>
        <p:txBody>
          <a:bodyPr/>
          <a:lstStyle/>
          <a:p>
            <a:fld id="{CE28B2BF-5D1A-4362-ADA1-3C785B03C80B}" type="slidenum">
              <a:rPr lang="en-GB" smtClean="0"/>
              <a:t>14</a:t>
            </a:fld>
            <a:endParaRPr lang="en-GB"/>
          </a:p>
        </p:txBody>
      </p:sp>
    </p:spTree>
    <p:extLst>
      <p:ext uri="{BB962C8B-B14F-4D97-AF65-F5344CB8AC3E}">
        <p14:creationId xmlns:p14="http://schemas.microsoft.com/office/powerpoint/2010/main" val="5394405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28B2BF-5D1A-4362-ADA1-3C785B03C80B}" type="slidenum">
              <a:rPr lang="en-GB" smtClean="0"/>
              <a:t>15</a:t>
            </a:fld>
            <a:endParaRPr lang="en-GB"/>
          </a:p>
        </p:txBody>
      </p:sp>
    </p:spTree>
    <p:extLst>
      <p:ext uri="{BB962C8B-B14F-4D97-AF65-F5344CB8AC3E}">
        <p14:creationId xmlns:p14="http://schemas.microsoft.com/office/powerpoint/2010/main" val="1160710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28B2BF-5D1A-4362-ADA1-3C785B03C80B}" type="slidenum">
              <a:rPr lang="en-GB" smtClean="0"/>
              <a:t>16</a:t>
            </a:fld>
            <a:endParaRPr lang="en-GB"/>
          </a:p>
        </p:txBody>
      </p:sp>
    </p:spTree>
    <p:extLst>
      <p:ext uri="{BB962C8B-B14F-4D97-AF65-F5344CB8AC3E}">
        <p14:creationId xmlns:p14="http://schemas.microsoft.com/office/powerpoint/2010/main" val="3558927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28B2BF-5D1A-4362-ADA1-3C785B03C80B}" type="slidenum">
              <a:rPr lang="en-GB" smtClean="0"/>
              <a:t>17</a:t>
            </a:fld>
            <a:endParaRPr lang="en-GB"/>
          </a:p>
        </p:txBody>
      </p:sp>
    </p:spTree>
    <p:extLst>
      <p:ext uri="{BB962C8B-B14F-4D97-AF65-F5344CB8AC3E}">
        <p14:creationId xmlns:p14="http://schemas.microsoft.com/office/powerpoint/2010/main" val="5194404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28B2BF-5D1A-4362-ADA1-3C785B03C80B}" type="slidenum">
              <a:rPr lang="en-GB" smtClean="0"/>
              <a:t>18</a:t>
            </a:fld>
            <a:endParaRPr lang="en-GB"/>
          </a:p>
        </p:txBody>
      </p:sp>
    </p:spTree>
    <p:extLst>
      <p:ext uri="{BB962C8B-B14F-4D97-AF65-F5344CB8AC3E}">
        <p14:creationId xmlns:p14="http://schemas.microsoft.com/office/powerpoint/2010/main" val="25597808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28B2BF-5D1A-4362-ADA1-3C785B03C80B}" type="slidenum">
              <a:rPr lang="en-GB" smtClean="0"/>
              <a:t>19</a:t>
            </a:fld>
            <a:endParaRPr lang="en-GB"/>
          </a:p>
        </p:txBody>
      </p:sp>
    </p:spTree>
    <p:extLst>
      <p:ext uri="{BB962C8B-B14F-4D97-AF65-F5344CB8AC3E}">
        <p14:creationId xmlns:p14="http://schemas.microsoft.com/office/powerpoint/2010/main" val="42661289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28B2BF-5D1A-4362-ADA1-3C785B03C80B}" type="slidenum">
              <a:rPr lang="en-GB" smtClean="0"/>
              <a:t>20</a:t>
            </a:fld>
            <a:endParaRPr lang="en-GB"/>
          </a:p>
        </p:txBody>
      </p:sp>
    </p:spTree>
    <p:extLst>
      <p:ext uri="{BB962C8B-B14F-4D97-AF65-F5344CB8AC3E}">
        <p14:creationId xmlns:p14="http://schemas.microsoft.com/office/powerpoint/2010/main" val="28073534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28B2BF-5D1A-4362-ADA1-3C785B03C80B}" type="slidenum">
              <a:rPr lang="en-GB" smtClean="0"/>
              <a:t>21</a:t>
            </a:fld>
            <a:endParaRPr lang="en-GB"/>
          </a:p>
        </p:txBody>
      </p:sp>
    </p:spTree>
    <p:extLst>
      <p:ext uri="{BB962C8B-B14F-4D97-AF65-F5344CB8AC3E}">
        <p14:creationId xmlns:p14="http://schemas.microsoft.com/office/powerpoint/2010/main" val="4210394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28B2BF-5D1A-4362-ADA1-3C785B03C80B}" type="slidenum">
              <a:rPr lang="en-GB" smtClean="0"/>
              <a:t>22</a:t>
            </a:fld>
            <a:endParaRPr lang="en-GB"/>
          </a:p>
        </p:txBody>
      </p:sp>
    </p:spTree>
    <p:extLst>
      <p:ext uri="{BB962C8B-B14F-4D97-AF65-F5344CB8AC3E}">
        <p14:creationId xmlns:p14="http://schemas.microsoft.com/office/powerpoint/2010/main" val="2103447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28B2BF-5D1A-4362-ADA1-3C785B03C80B}" type="slidenum">
              <a:rPr lang="en-GB" smtClean="0"/>
              <a:t>23</a:t>
            </a:fld>
            <a:endParaRPr lang="en-GB"/>
          </a:p>
        </p:txBody>
      </p:sp>
    </p:spTree>
    <p:extLst>
      <p:ext uri="{BB962C8B-B14F-4D97-AF65-F5344CB8AC3E}">
        <p14:creationId xmlns:p14="http://schemas.microsoft.com/office/powerpoint/2010/main" val="30088710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28B2BF-5D1A-4362-ADA1-3C785B03C80B}" type="slidenum">
              <a:rPr lang="en-GB" smtClean="0"/>
              <a:t>24</a:t>
            </a:fld>
            <a:endParaRPr lang="en-GB"/>
          </a:p>
        </p:txBody>
      </p:sp>
    </p:spTree>
    <p:extLst>
      <p:ext uri="{BB962C8B-B14F-4D97-AF65-F5344CB8AC3E}">
        <p14:creationId xmlns:p14="http://schemas.microsoft.com/office/powerpoint/2010/main" val="1967083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28B2BF-5D1A-4362-ADA1-3C785B03C80B}" type="slidenum">
              <a:rPr lang="en-GB" smtClean="0"/>
              <a:t>25</a:t>
            </a:fld>
            <a:endParaRPr lang="en-GB"/>
          </a:p>
        </p:txBody>
      </p:sp>
    </p:spTree>
    <p:extLst>
      <p:ext uri="{BB962C8B-B14F-4D97-AF65-F5344CB8AC3E}">
        <p14:creationId xmlns:p14="http://schemas.microsoft.com/office/powerpoint/2010/main" val="40761899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E28B2BF-5D1A-4362-ADA1-3C785B03C80B}" type="slidenum">
              <a:rPr lang="en-GB" smtClean="0"/>
              <a:t>26</a:t>
            </a:fld>
            <a:endParaRPr lang="en-GB"/>
          </a:p>
        </p:txBody>
      </p:sp>
    </p:spTree>
    <p:extLst>
      <p:ext uri="{BB962C8B-B14F-4D97-AF65-F5344CB8AC3E}">
        <p14:creationId xmlns:p14="http://schemas.microsoft.com/office/powerpoint/2010/main" val="36746079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spTree>
      <p:nvGrpSpPr>
        <p:cNvPr id="1" name=""/>
        <p:cNvGrpSpPr/>
        <p:nvPr/>
      </p:nvGrpSpPr>
      <p:grpSpPr>
        <a:xfrm>
          <a:off x="0" y="0"/>
          <a:ext cx="0" cy="0"/>
          <a:chOff x="0" y="0"/>
          <a:chExt cx="0" cy="0"/>
        </a:xfrm>
      </p:grpSpPr>
      <p:sp>
        <p:nvSpPr>
          <p:cNvPr id="7" name="Rectangle 6"/>
          <p:cNvSpPr/>
          <p:nvPr userDrawn="1"/>
        </p:nvSpPr>
        <p:spPr>
          <a:xfrm>
            <a:off x="-1" y="0"/>
            <a:ext cx="1094015" cy="685800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sp>
        <p:nvSpPr>
          <p:cNvPr id="8" name="Text Placeholder 19"/>
          <p:cNvSpPr>
            <a:spLocks noGrp="1"/>
          </p:cNvSpPr>
          <p:nvPr>
            <p:ph type="body" sz="quarter" idx="13" hasCustomPrompt="1"/>
          </p:nvPr>
        </p:nvSpPr>
        <p:spPr>
          <a:xfrm>
            <a:off x="1542369" y="3257724"/>
            <a:ext cx="8556852" cy="644979"/>
          </a:xfrm>
          <a:prstGeom prst="rect">
            <a:avLst/>
          </a:prstGeom>
        </p:spPr>
        <p:txBody>
          <a:bodyPr>
            <a:noAutofit/>
          </a:bodyPr>
          <a:lstStyle>
            <a:lvl1pPr marL="0" indent="0">
              <a:buNone/>
              <a:defRPr sz="44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PowerPoint Presentation Title</a:t>
            </a:r>
            <a:endParaRPr lang="en-GB" dirty="0"/>
          </a:p>
        </p:txBody>
      </p:sp>
      <p:sp>
        <p:nvSpPr>
          <p:cNvPr id="9" name="Text Placeholder 13"/>
          <p:cNvSpPr>
            <a:spLocks noGrp="1"/>
          </p:cNvSpPr>
          <p:nvPr>
            <p:ph type="body" sz="quarter" idx="11" hasCustomPrompt="1"/>
          </p:nvPr>
        </p:nvSpPr>
        <p:spPr>
          <a:xfrm>
            <a:off x="1542369" y="4039919"/>
            <a:ext cx="9866540" cy="767443"/>
          </a:xfrm>
          <a:prstGeom prst="rect">
            <a:avLst/>
          </a:prstGeom>
        </p:spPr>
        <p:txBody>
          <a:bodyPr>
            <a:normAutofit/>
          </a:bodyPr>
          <a:lstStyle>
            <a:lvl1pPr marL="0" indent="0">
              <a:lnSpc>
                <a:spcPct val="100000"/>
              </a:lnSpc>
              <a:spcBef>
                <a:spcPts val="0"/>
              </a:spcBef>
              <a:buFont typeface="Arial" panose="020B0604020202020204" pitchFamily="34" charset="0"/>
              <a:buNone/>
              <a:defRPr sz="1800" b="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Alison Semmence</a:t>
            </a:r>
          </a:p>
          <a:p>
            <a:pPr lvl="0"/>
            <a:r>
              <a:rPr lang="en-US" dirty="0"/>
              <a:t>Chief Executive, York CVS </a:t>
            </a:r>
          </a:p>
          <a:p>
            <a:pPr lvl="0"/>
            <a:endParaRPr lang="en-US" dirty="0"/>
          </a:p>
          <a:p>
            <a:pPr lvl="0"/>
            <a:endParaRPr lang="en-US" dirty="0"/>
          </a:p>
        </p:txBody>
      </p:sp>
      <p:sp>
        <p:nvSpPr>
          <p:cNvPr id="15" name="Text Placeholder 11"/>
          <p:cNvSpPr>
            <a:spLocks noGrp="1"/>
          </p:cNvSpPr>
          <p:nvPr>
            <p:ph type="body" sz="quarter" idx="14" hasCustomPrompt="1"/>
          </p:nvPr>
        </p:nvSpPr>
        <p:spPr>
          <a:xfrm>
            <a:off x="8801100" y="6000750"/>
            <a:ext cx="2789281" cy="277813"/>
          </a:xfrm>
          <a:prstGeom prst="rect">
            <a:avLst/>
          </a:prstGeom>
        </p:spPr>
        <p:txBody>
          <a:bodyPr>
            <a:noAutofit/>
          </a:bodyPr>
          <a:lstStyle>
            <a:lvl1pPr marL="0" indent="0" algn="r">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t>Presentation title - date </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01051" y="543245"/>
            <a:ext cx="3164838" cy="1246486"/>
          </a:xfrm>
          <a:prstGeom prst="rect">
            <a:avLst/>
          </a:prstGeom>
        </p:spPr>
      </p:pic>
    </p:spTree>
    <p:extLst>
      <p:ext uri="{BB962C8B-B14F-4D97-AF65-F5344CB8AC3E}">
        <p14:creationId xmlns:p14="http://schemas.microsoft.com/office/powerpoint/2010/main" val="2838844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7" name="Rectangle 6"/>
          <p:cNvSpPr/>
          <p:nvPr userDrawn="1"/>
        </p:nvSpPr>
        <p:spPr>
          <a:xfrm>
            <a:off x="-1" y="0"/>
            <a:ext cx="12192001" cy="685800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14755" r="15545"/>
          <a:stretch/>
        </p:blipFill>
        <p:spPr>
          <a:xfrm>
            <a:off x="8303078" y="505216"/>
            <a:ext cx="3265715" cy="1317171"/>
          </a:xfrm>
          <a:prstGeom prst="rect">
            <a:avLst/>
          </a:prstGeom>
        </p:spPr>
      </p:pic>
      <p:sp>
        <p:nvSpPr>
          <p:cNvPr id="8" name="Text Placeholder 19"/>
          <p:cNvSpPr>
            <a:spLocks noGrp="1"/>
          </p:cNvSpPr>
          <p:nvPr>
            <p:ph type="body" sz="quarter" idx="13" hasCustomPrompt="1"/>
          </p:nvPr>
        </p:nvSpPr>
        <p:spPr>
          <a:xfrm>
            <a:off x="989627" y="3241395"/>
            <a:ext cx="8556852" cy="644979"/>
          </a:xfrm>
          <a:prstGeom prst="rect">
            <a:avLst/>
          </a:prstGeom>
        </p:spPr>
        <p:txBody>
          <a:bodyPr>
            <a:noAutofit/>
          </a:bodyPr>
          <a:lstStyle>
            <a:lvl1pPr marL="0" indent="0">
              <a:buNone/>
              <a:defRPr sz="4400" b="1" baseline="0">
                <a:solidFill>
                  <a:schemeClr val="bg1"/>
                </a:solidFill>
                <a:latin typeface="Arial" panose="020B0604020202020204" pitchFamily="34" charset="0"/>
                <a:cs typeface="Arial" panose="020B0604020202020204" pitchFamily="34" charset="0"/>
              </a:defRPr>
            </a:lvl1pPr>
          </a:lstStyle>
          <a:p>
            <a:pPr lvl="0"/>
            <a:r>
              <a:rPr lang="en-US" dirty="0"/>
              <a:t>PowerPoint Presentation Title</a:t>
            </a:r>
            <a:endParaRPr lang="en-GB" dirty="0"/>
          </a:p>
        </p:txBody>
      </p:sp>
      <p:sp>
        <p:nvSpPr>
          <p:cNvPr id="9" name="Text Placeholder 13"/>
          <p:cNvSpPr>
            <a:spLocks noGrp="1"/>
          </p:cNvSpPr>
          <p:nvPr>
            <p:ph type="body" sz="quarter" idx="11" hasCustomPrompt="1"/>
          </p:nvPr>
        </p:nvSpPr>
        <p:spPr>
          <a:xfrm>
            <a:off x="989627" y="4221022"/>
            <a:ext cx="9866540" cy="767443"/>
          </a:xfrm>
          <a:prstGeom prst="rect">
            <a:avLst/>
          </a:prstGeom>
        </p:spPr>
        <p:txBody>
          <a:bodyPr>
            <a:normAutofit/>
          </a:bodyPr>
          <a:lstStyle>
            <a:lvl1pPr marL="0" indent="0">
              <a:lnSpc>
                <a:spcPct val="100000"/>
              </a:lnSpc>
              <a:spcBef>
                <a:spcPts val="0"/>
              </a:spcBef>
              <a:buFont typeface="Arial" panose="020B0604020202020204" pitchFamily="34" charset="0"/>
              <a:buNone/>
              <a:defRPr sz="1800" b="0" baseline="0">
                <a:solidFill>
                  <a:schemeClr val="bg1"/>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Alison Semmence</a:t>
            </a:r>
          </a:p>
          <a:p>
            <a:pPr lvl="0"/>
            <a:r>
              <a:rPr lang="en-US" dirty="0"/>
              <a:t>Chief Executive, York CVS </a:t>
            </a:r>
          </a:p>
          <a:p>
            <a:pPr lvl="0"/>
            <a:endParaRPr lang="en-US" dirty="0"/>
          </a:p>
          <a:p>
            <a:pPr lvl="0"/>
            <a:endParaRPr lang="en-US" dirty="0"/>
          </a:p>
        </p:txBody>
      </p:sp>
      <p:sp>
        <p:nvSpPr>
          <p:cNvPr id="15" name="Text Placeholder 11"/>
          <p:cNvSpPr>
            <a:spLocks noGrp="1"/>
          </p:cNvSpPr>
          <p:nvPr>
            <p:ph type="body" sz="quarter" idx="14" hasCustomPrompt="1"/>
          </p:nvPr>
        </p:nvSpPr>
        <p:spPr>
          <a:xfrm>
            <a:off x="8801100" y="6000750"/>
            <a:ext cx="2789281" cy="277813"/>
          </a:xfrm>
          <a:prstGeom prst="rect">
            <a:avLst/>
          </a:prstGeom>
        </p:spPr>
        <p:txBody>
          <a:bodyPr>
            <a:noAutofit/>
          </a:bodyPr>
          <a:lstStyle>
            <a:lvl1pPr marL="0" indent="0" algn="r">
              <a:buNone/>
              <a:defRPr sz="1400" baseline="0">
                <a:solidFill>
                  <a:schemeClr val="bg1"/>
                </a:solidFill>
                <a:latin typeface="Arial" panose="020B0604020202020204" pitchFamily="34" charset="0"/>
                <a:cs typeface="Arial" panose="020B0604020202020204" pitchFamily="34" charset="0"/>
              </a:defRPr>
            </a:lvl1pPr>
          </a:lstStyle>
          <a:p>
            <a:pPr lvl="0"/>
            <a:r>
              <a:rPr lang="en-GB" dirty="0"/>
              <a:t>Presentation title - date </a:t>
            </a:r>
          </a:p>
        </p:txBody>
      </p:sp>
      <p:cxnSp>
        <p:nvCxnSpPr>
          <p:cNvPr id="18" name="Straight Connector 17"/>
          <p:cNvCxnSpPr/>
          <p:nvPr userDrawn="1"/>
        </p:nvCxnSpPr>
        <p:spPr>
          <a:xfrm>
            <a:off x="1089688" y="6303283"/>
            <a:ext cx="771141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7801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sp>
        <p:nvSpPr>
          <p:cNvPr id="7" name="Rectangle 6"/>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sp>
        <p:nvSpPr>
          <p:cNvPr id="8" name="Text Placeholder 19"/>
          <p:cNvSpPr>
            <a:spLocks noGrp="1"/>
          </p:cNvSpPr>
          <p:nvPr>
            <p:ph type="body" sz="quarter" idx="13" hasCustomPrompt="1"/>
          </p:nvPr>
        </p:nvSpPr>
        <p:spPr>
          <a:xfrm>
            <a:off x="587148" y="3790506"/>
            <a:ext cx="8556852" cy="644979"/>
          </a:xfrm>
          <a:prstGeom prst="rect">
            <a:avLst/>
          </a:prstGeom>
        </p:spPr>
        <p:txBody>
          <a:bodyPr>
            <a:noAutofit/>
          </a:bodyPr>
          <a:lstStyle>
            <a:lvl1pPr marL="0" indent="0">
              <a:buNone/>
              <a:defRPr sz="44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PowerPoint Presentation Title</a:t>
            </a:r>
            <a:endParaRPr lang="en-GB" dirty="0"/>
          </a:p>
        </p:txBody>
      </p:sp>
      <p:sp>
        <p:nvSpPr>
          <p:cNvPr id="9" name="Text Placeholder 13"/>
          <p:cNvSpPr>
            <a:spLocks noGrp="1"/>
          </p:cNvSpPr>
          <p:nvPr>
            <p:ph type="body" sz="quarter" idx="11" hasCustomPrompt="1"/>
          </p:nvPr>
        </p:nvSpPr>
        <p:spPr>
          <a:xfrm>
            <a:off x="587148" y="4554269"/>
            <a:ext cx="11017704" cy="767443"/>
          </a:xfrm>
          <a:prstGeom prst="rect">
            <a:avLst/>
          </a:prstGeom>
        </p:spPr>
        <p:txBody>
          <a:bodyPr>
            <a:normAutofit/>
          </a:bodyPr>
          <a:lstStyle>
            <a:lvl1pPr marL="0" indent="0">
              <a:lnSpc>
                <a:spcPct val="100000"/>
              </a:lnSpc>
              <a:spcBef>
                <a:spcPts val="0"/>
              </a:spcBef>
              <a:buFont typeface="Arial" panose="020B0604020202020204" pitchFamily="34" charset="0"/>
              <a:buNone/>
              <a:defRPr sz="1800" b="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Alison Semmence</a:t>
            </a:r>
          </a:p>
          <a:p>
            <a:pPr lvl="0"/>
            <a:r>
              <a:rPr lang="en-US" dirty="0"/>
              <a:t>Chief Executive, York CVS </a:t>
            </a:r>
          </a:p>
          <a:p>
            <a:pPr lvl="0"/>
            <a:endParaRPr lang="en-US" dirty="0"/>
          </a:p>
          <a:p>
            <a:pPr lvl="0"/>
            <a:endParaRPr lang="en-US" dirty="0"/>
          </a:p>
        </p:txBody>
      </p:sp>
      <p:sp>
        <p:nvSpPr>
          <p:cNvPr id="15" name="Text Placeholder 11"/>
          <p:cNvSpPr>
            <a:spLocks noGrp="1"/>
          </p:cNvSpPr>
          <p:nvPr>
            <p:ph type="body" sz="quarter" idx="14" hasCustomPrompt="1"/>
          </p:nvPr>
        </p:nvSpPr>
        <p:spPr>
          <a:xfrm>
            <a:off x="8801100" y="6000750"/>
            <a:ext cx="2789281" cy="277813"/>
          </a:xfrm>
          <a:prstGeom prst="rect">
            <a:avLst/>
          </a:prstGeom>
        </p:spPr>
        <p:txBody>
          <a:bodyPr>
            <a:noAutofit/>
          </a:bodyPr>
          <a:lstStyle>
            <a:lvl1pPr marL="0" indent="0" algn="r">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t>Presentation title - date </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01051" y="543245"/>
            <a:ext cx="3164838" cy="1246486"/>
          </a:xfrm>
          <a:prstGeom prst="rect">
            <a:avLst/>
          </a:prstGeom>
        </p:spPr>
      </p:pic>
    </p:spTree>
    <p:extLst>
      <p:ext uri="{BB962C8B-B14F-4D97-AF65-F5344CB8AC3E}">
        <p14:creationId xmlns:p14="http://schemas.microsoft.com/office/powerpoint/2010/main" val="948820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7" name="Rectangle 6"/>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sp>
        <p:nvSpPr>
          <p:cNvPr id="8" name="Text Placeholder 19"/>
          <p:cNvSpPr>
            <a:spLocks noGrp="1"/>
          </p:cNvSpPr>
          <p:nvPr>
            <p:ph type="body" sz="quarter" idx="13" hasCustomPrompt="1"/>
          </p:nvPr>
        </p:nvSpPr>
        <p:spPr>
          <a:xfrm>
            <a:off x="542925" y="525034"/>
            <a:ext cx="5207000"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Title text</a:t>
            </a:r>
            <a:endParaRPr lang="en-GB" dirty="0"/>
          </a:p>
        </p:txBody>
      </p:sp>
      <p:sp>
        <p:nvSpPr>
          <p:cNvPr id="9" name="Text Placeholder 13"/>
          <p:cNvSpPr>
            <a:spLocks noGrp="1"/>
          </p:cNvSpPr>
          <p:nvPr>
            <p:ph type="body" sz="quarter" idx="11" hasCustomPrompt="1"/>
          </p:nvPr>
        </p:nvSpPr>
        <p:spPr>
          <a:xfrm>
            <a:off x="542925" y="1812471"/>
            <a:ext cx="11017704" cy="767443"/>
          </a:xfrm>
          <a:prstGeom prst="rect">
            <a:avLst/>
          </a:prstGeom>
        </p:spPr>
        <p:txBody>
          <a:bodyPr>
            <a:normAutofit/>
          </a:bodyPr>
          <a:lstStyle>
            <a:lvl1pPr marL="0" indent="0">
              <a:buFont typeface="Arial" panose="020B0604020202020204" pitchFamily="34" charse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Main body text Ariel 18 point – make sure all main text is the same size throughout – quotes and highlighted text can be made larger if needed. </a:t>
            </a:r>
          </a:p>
          <a:p>
            <a:pPr lvl="0"/>
            <a:endParaRPr lang="en-US" dirty="0"/>
          </a:p>
          <a:p>
            <a:pPr lvl="0"/>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07611" y="525034"/>
            <a:ext cx="2182770" cy="859694"/>
          </a:xfrm>
          <a:prstGeom prst="rect">
            <a:avLst/>
          </a:prstGeom>
        </p:spPr>
      </p:pic>
      <p:sp>
        <p:nvSpPr>
          <p:cNvPr id="12" name="Text Placeholder 11"/>
          <p:cNvSpPr>
            <a:spLocks noGrp="1"/>
          </p:cNvSpPr>
          <p:nvPr>
            <p:ph type="body" sz="quarter" idx="14" hasCustomPrompt="1"/>
          </p:nvPr>
        </p:nvSpPr>
        <p:spPr>
          <a:xfrm>
            <a:off x="8801100" y="6000750"/>
            <a:ext cx="2789281" cy="277813"/>
          </a:xfrm>
          <a:prstGeom prst="rect">
            <a:avLst/>
          </a:prstGeom>
        </p:spPr>
        <p:txBody>
          <a:bodyPr>
            <a:noAutofit/>
          </a:bodyPr>
          <a:lstStyle>
            <a:lvl1pPr marL="0" indent="0" algn="r">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t>Presentation title - date </a:t>
            </a:r>
          </a:p>
        </p:txBody>
      </p:sp>
      <p:sp>
        <p:nvSpPr>
          <p:cNvPr id="14" name="Text Placeholder 13"/>
          <p:cNvSpPr>
            <a:spLocks noGrp="1"/>
          </p:cNvSpPr>
          <p:nvPr>
            <p:ph type="body" sz="quarter" idx="15" hasCustomPrompt="1"/>
          </p:nvPr>
        </p:nvSpPr>
        <p:spPr>
          <a:xfrm>
            <a:off x="542925" y="2824163"/>
            <a:ext cx="11047413" cy="2466975"/>
          </a:xfrm>
          <a:prstGeom prst="rect">
            <a:avLst/>
          </a:prstGeom>
        </p:spPr>
        <p:txBody>
          <a:bodyPr>
            <a:normAutofit/>
          </a:bodyPr>
          <a:lstStyle>
            <a:lvl1pPr>
              <a:defRPr sz="18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Bullet points</a:t>
            </a:r>
            <a:endParaRPr lang="en-GB" dirty="0"/>
          </a:p>
        </p:txBody>
      </p:sp>
    </p:spTree>
    <p:extLst>
      <p:ext uri="{BB962C8B-B14F-4D97-AF65-F5344CB8AC3E}">
        <p14:creationId xmlns:p14="http://schemas.microsoft.com/office/powerpoint/2010/main" val="2889567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ext slide">
    <p:spTree>
      <p:nvGrpSpPr>
        <p:cNvPr id="1" name=""/>
        <p:cNvGrpSpPr/>
        <p:nvPr/>
      </p:nvGrpSpPr>
      <p:grpSpPr>
        <a:xfrm>
          <a:off x="0" y="0"/>
          <a:ext cx="0" cy="0"/>
          <a:chOff x="0" y="0"/>
          <a:chExt cx="0" cy="0"/>
        </a:xfrm>
      </p:grpSpPr>
      <p:sp>
        <p:nvSpPr>
          <p:cNvPr id="7" name="Rectangle 6"/>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sp>
        <p:nvSpPr>
          <p:cNvPr id="8" name="Text Placeholder 19"/>
          <p:cNvSpPr>
            <a:spLocks noGrp="1"/>
          </p:cNvSpPr>
          <p:nvPr>
            <p:ph type="body" sz="quarter" idx="13" hasCustomPrompt="1"/>
          </p:nvPr>
        </p:nvSpPr>
        <p:spPr>
          <a:xfrm>
            <a:off x="542925" y="525034"/>
            <a:ext cx="5207000"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Title text</a:t>
            </a:r>
            <a:endParaRPr lang="en-GB" dirty="0"/>
          </a:p>
        </p:txBody>
      </p:sp>
      <p:sp>
        <p:nvSpPr>
          <p:cNvPr id="9" name="Text Placeholder 13"/>
          <p:cNvSpPr>
            <a:spLocks noGrp="1"/>
          </p:cNvSpPr>
          <p:nvPr>
            <p:ph type="body" sz="quarter" idx="11" hasCustomPrompt="1"/>
          </p:nvPr>
        </p:nvSpPr>
        <p:spPr>
          <a:xfrm>
            <a:off x="542925" y="1812471"/>
            <a:ext cx="11017704" cy="767443"/>
          </a:xfrm>
          <a:prstGeom prst="rect">
            <a:avLst/>
          </a:prstGeom>
        </p:spPr>
        <p:txBody>
          <a:bodyPr>
            <a:normAutofit/>
          </a:bodyPr>
          <a:lstStyle>
            <a:lvl1pPr marL="0" indent="0">
              <a:buFont typeface="Arial" panose="020B0604020202020204" pitchFamily="34" charse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Main body text Ariel 18 point – make sure all main text is the same size throughout – quotes and highlighted text can be made larger if needed. </a:t>
            </a:r>
          </a:p>
          <a:p>
            <a:pPr lvl="0"/>
            <a:endParaRPr lang="en-US" dirty="0"/>
          </a:p>
          <a:p>
            <a:pPr lvl="0"/>
            <a:endParaRPr lang="en-US" dirty="0"/>
          </a:p>
        </p:txBody>
      </p:sp>
      <p:sp>
        <p:nvSpPr>
          <p:cNvPr id="14" name="Text Placeholder 13"/>
          <p:cNvSpPr>
            <a:spLocks noGrp="1"/>
          </p:cNvSpPr>
          <p:nvPr>
            <p:ph type="body" sz="quarter" idx="15" hasCustomPrompt="1"/>
          </p:nvPr>
        </p:nvSpPr>
        <p:spPr>
          <a:xfrm>
            <a:off x="542925" y="2824163"/>
            <a:ext cx="11047413" cy="2466975"/>
          </a:xfrm>
          <a:prstGeom prst="rect">
            <a:avLst/>
          </a:prstGeom>
        </p:spPr>
        <p:txBody>
          <a:bodyPr>
            <a:normAutofit/>
          </a:bodyPr>
          <a:lstStyle>
            <a:lvl1pPr>
              <a:defRPr sz="18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Bullet points</a:t>
            </a:r>
            <a:endParaRPr lang="en-GB" dirty="0"/>
          </a:p>
        </p:txBody>
      </p:sp>
    </p:spTree>
    <p:extLst>
      <p:ext uri="{BB962C8B-B14F-4D97-AF65-F5344CB8AC3E}">
        <p14:creationId xmlns:p14="http://schemas.microsoft.com/office/powerpoint/2010/main" val="3929922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with image">
    <p:spTree>
      <p:nvGrpSpPr>
        <p:cNvPr id="1" name=""/>
        <p:cNvGrpSpPr/>
        <p:nvPr/>
      </p:nvGrpSpPr>
      <p:grpSpPr>
        <a:xfrm>
          <a:off x="0" y="0"/>
          <a:ext cx="0" cy="0"/>
          <a:chOff x="0" y="0"/>
          <a:chExt cx="0" cy="0"/>
        </a:xfrm>
      </p:grpSpPr>
      <p:sp>
        <p:nvSpPr>
          <p:cNvPr id="20" name="Text Placeholder 19"/>
          <p:cNvSpPr>
            <a:spLocks noGrp="1"/>
          </p:cNvSpPr>
          <p:nvPr>
            <p:ph type="body" sz="quarter" idx="13" hasCustomPrompt="1"/>
          </p:nvPr>
        </p:nvSpPr>
        <p:spPr>
          <a:xfrm>
            <a:off x="542925" y="493123"/>
            <a:ext cx="5207000"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Using images </a:t>
            </a:r>
            <a:endParaRPr lang="en-GB" dirty="0"/>
          </a:p>
        </p:txBody>
      </p:sp>
      <p:sp>
        <p:nvSpPr>
          <p:cNvPr id="12" name="Picture Placeholder 11"/>
          <p:cNvSpPr>
            <a:spLocks noGrp="1"/>
          </p:cNvSpPr>
          <p:nvPr>
            <p:ph type="pic" sz="quarter" idx="10" hasCustomPrompt="1"/>
          </p:nvPr>
        </p:nvSpPr>
        <p:spPr>
          <a:xfrm>
            <a:off x="6099175" y="0"/>
            <a:ext cx="6092825" cy="6858000"/>
          </a:xfrm>
          <a:prstGeom prst="rect">
            <a:avLst/>
          </a:prstGeom>
        </p:spPr>
        <p:txBody>
          <a:bodyPr/>
          <a:lstStyle>
            <a:lvl1pPr>
              <a:defRPr baseline="0"/>
            </a:lvl1pPr>
          </a:lstStyle>
          <a:p>
            <a:r>
              <a:rPr lang="en-GB" dirty="0"/>
              <a:t>Image</a:t>
            </a:r>
          </a:p>
        </p:txBody>
      </p:sp>
      <p:sp>
        <p:nvSpPr>
          <p:cNvPr id="14" name="Text Placeholder 13"/>
          <p:cNvSpPr>
            <a:spLocks noGrp="1"/>
          </p:cNvSpPr>
          <p:nvPr>
            <p:ph type="body" sz="quarter" idx="11" hasCustomPrompt="1"/>
          </p:nvPr>
        </p:nvSpPr>
        <p:spPr>
          <a:xfrm>
            <a:off x="542925" y="1820635"/>
            <a:ext cx="5207000" cy="3820885"/>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Main body text Ariel 18 point – make sure all main text is the same size throughout – quotes and highlighted text can be made larger if needed. </a:t>
            </a:r>
          </a:p>
        </p:txBody>
      </p:sp>
      <p:sp>
        <p:nvSpPr>
          <p:cNvPr id="21" name="Rectangle 20"/>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13212" y="493123"/>
            <a:ext cx="3171568" cy="891605"/>
          </a:xfrm>
          <a:prstGeom prst="rect">
            <a:avLst/>
          </a:prstGeom>
        </p:spPr>
      </p:pic>
      <p:sp>
        <p:nvSpPr>
          <p:cNvPr id="23" name="Text Placeholder 17"/>
          <p:cNvSpPr>
            <a:spLocks noGrp="1"/>
          </p:cNvSpPr>
          <p:nvPr>
            <p:ph type="body" sz="quarter" idx="12" hasCustomPrompt="1"/>
          </p:nvPr>
        </p:nvSpPr>
        <p:spPr>
          <a:xfrm>
            <a:off x="542925" y="6000749"/>
            <a:ext cx="5207000" cy="277813"/>
          </a:xfrm>
          <a:prstGeom prst="rect">
            <a:avLst/>
          </a:prstGeom>
        </p:spPr>
        <p:txBody>
          <a:bodyPr/>
          <a:lstStyle>
            <a:lvl1pPr marL="0" indent="0">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Video/media credit: name and source if known </a:t>
            </a:r>
            <a:endParaRPr lang="en-GB" dirty="0"/>
          </a:p>
        </p:txBody>
      </p:sp>
    </p:spTree>
    <p:extLst>
      <p:ext uri="{BB962C8B-B14F-4D97-AF65-F5344CB8AC3E}">
        <p14:creationId xmlns:p14="http://schemas.microsoft.com/office/powerpoint/2010/main" val="1039575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video slide">
    <p:spTree>
      <p:nvGrpSpPr>
        <p:cNvPr id="1" name=""/>
        <p:cNvGrpSpPr/>
        <p:nvPr/>
      </p:nvGrpSpPr>
      <p:grpSpPr>
        <a:xfrm>
          <a:off x="0" y="0"/>
          <a:ext cx="0" cy="0"/>
          <a:chOff x="0" y="0"/>
          <a:chExt cx="0" cy="0"/>
        </a:xfrm>
      </p:grpSpPr>
      <p:sp>
        <p:nvSpPr>
          <p:cNvPr id="20" name="Text Placeholder 19"/>
          <p:cNvSpPr>
            <a:spLocks noGrp="1"/>
          </p:cNvSpPr>
          <p:nvPr>
            <p:ph type="body" sz="quarter" idx="13" hasCustomPrompt="1"/>
          </p:nvPr>
        </p:nvSpPr>
        <p:spPr>
          <a:xfrm>
            <a:off x="542924" y="493123"/>
            <a:ext cx="8192861"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Videos and media </a:t>
            </a:r>
            <a:endParaRPr lang="en-GB" dirty="0"/>
          </a:p>
        </p:txBody>
      </p:sp>
      <p:sp>
        <p:nvSpPr>
          <p:cNvPr id="14" name="Text Placeholder 13"/>
          <p:cNvSpPr>
            <a:spLocks noGrp="1"/>
          </p:cNvSpPr>
          <p:nvPr>
            <p:ph type="body" sz="quarter" idx="11" hasCustomPrompt="1"/>
          </p:nvPr>
        </p:nvSpPr>
        <p:spPr>
          <a:xfrm>
            <a:off x="542925" y="1820635"/>
            <a:ext cx="5207000" cy="3820885"/>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Main body text Ariel 18 point – make sure all main text is the same size throughout – quotes and highlighted text can be made larger if needed. </a:t>
            </a:r>
          </a:p>
        </p:txBody>
      </p:sp>
      <p:sp>
        <p:nvSpPr>
          <p:cNvPr id="21" name="Rectangle 20"/>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sp>
        <p:nvSpPr>
          <p:cNvPr id="3" name="Media Placeholder 2"/>
          <p:cNvSpPr>
            <a:spLocks noGrp="1"/>
          </p:cNvSpPr>
          <p:nvPr>
            <p:ph type="media" sz="quarter" idx="14" hasCustomPrompt="1"/>
          </p:nvPr>
        </p:nvSpPr>
        <p:spPr>
          <a:xfrm>
            <a:off x="6099175" y="1820863"/>
            <a:ext cx="5491206" cy="3821112"/>
          </a:xfrm>
          <a:prstGeom prst="rect">
            <a:avLst/>
          </a:prstGeom>
        </p:spPr>
        <p:txBody>
          <a:bodyPr/>
          <a:lstStyle>
            <a:lvl1pPr marL="0" indent="0">
              <a:buNone/>
              <a:defRPr>
                <a:solidFill>
                  <a:schemeClr val="tx1">
                    <a:lumMod val="65000"/>
                    <a:lumOff val="35000"/>
                  </a:schemeClr>
                </a:solidFill>
                <a:latin typeface="Arial" panose="020B0604020202020204" pitchFamily="34" charset="0"/>
                <a:cs typeface="Arial" panose="020B0604020202020204" pitchFamily="34" charset="0"/>
              </a:defRPr>
            </a:lvl1pPr>
          </a:lstStyle>
          <a:p>
            <a:r>
              <a:rPr lang="en-GB" dirty="0"/>
              <a:t>Insert media</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07611" y="525034"/>
            <a:ext cx="2182770" cy="859694"/>
          </a:xfrm>
          <a:prstGeom prst="rect">
            <a:avLst/>
          </a:prstGeom>
        </p:spPr>
      </p:pic>
      <p:sp>
        <p:nvSpPr>
          <p:cNvPr id="11" name="Text Placeholder 11"/>
          <p:cNvSpPr>
            <a:spLocks noGrp="1"/>
          </p:cNvSpPr>
          <p:nvPr>
            <p:ph type="body" sz="quarter" idx="15" hasCustomPrompt="1"/>
          </p:nvPr>
        </p:nvSpPr>
        <p:spPr>
          <a:xfrm>
            <a:off x="8801100" y="6000750"/>
            <a:ext cx="2789281" cy="277813"/>
          </a:xfrm>
          <a:prstGeom prst="rect">
            <a:avLst/>
          </a:prstGeom>
        </p:spPr>
        <p:txBody>
          <a:bodyPr>
            <a:noAutofit/>
          </a:bodyPr>
          <a:lstStyle>
            <a:lvl1pPr marL="0" indent="0" algn="r">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t>Presentation title - date </a:t>
            </a:r>
          </a:p>
        </p:txBody>
      </p:sp>
      <p:sp>
        <p:nvSpPr>
          <p:cNvPr id="13" name="Text Placeholder 17"/>
          <p:cNvSpPr>
            <a:spLocks noGrp="1"/>
          </p:cNvSpPr>
          <p:nvPr>
            <p:ph type="body" sz="quarter" idx="12" hasCustomPrompt="1"/>
          </p:nvPr>
        </p:nvSpPr>
        <p:spPr>
          <a:xfrm>
            <a:off x="542925" y="6000749"/>
            <a:ext cx="5207000" cy="277813"/>
          </a:xfrm>
          <a:prstGeom prst="rect">
            <a:avLst/>
          </a:prstGeom>
        </p:spPr>
        <p:txBody>
          <a:bodyPr/>
          <a:lstStyle>
            <a:lvl1pPr marL="0" indent="0">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Video/media credit: name and source if known </a:t>
            </a:r>
            <a:endParaRPr lang="en-GB" dirty="0"/>
          </a:p>
        </p:txBody>
      </p:sp>
    </p:spTree>
    <p:extLst>
      <p:ext uri="{BB962C8B-B14F-4D97-AF65-F5344CB8AC3E}">
        <p14:creationId xmlns:p14="http://schemas.microsoft.com/office/powerpoint/2010/main" val="887050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with quote slide">
    <p:spTree>
      <p:nvGrpSpPr>
        <p:cNvPr id="1" name=""/>
        <p:cNvGrpSpPr/>
        <p:nvPr/>
      </p:nvGrpSpPr>
      <p:grpSpPr>
        <a:xfrm>
          <a:off x="0" y="0"/>
          <a:ext cx="0" cy="0"/>
          <a:chOff x="0" y="0"/>
          <a:chExt cx="0" cy="0"/>
        </a:xfrm>
      </p:grpSpPr>
      <p:sp>
        <p:nvSpPr>
          <p:cNvPr id="20" name="Text Placeholder 19"/>
          <p:cNvSpPr>
            <a:spLocks noGrp="1"/>
          </p:cNvSpPr>
          <p:nvPr>
            <p:ph type="body" sz="quarter" idx="13" hasCustomPrompt="1"/>
          </p:nvPr>
        </p:nvSpPr>
        <p:spPr>
          <a:xfrm>
            <a:off x="542925" y="493123"/>
            <a:ext cx="7898946"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Highlights and quotes </a:t>
            </a:r>
            <a:endParaRPr lang="en-GB" dirty="0"/>
          </a:p>
        </p:txBody>
      </p:sp>
      <p:sp>
        <p:nvSpPr>
          <p:cNvPr id="14" name="Text Placeholder 13"/>
          <p:cNvSpPr>
            <a:spLocks noGrp="1"/>
          </p:cNvSpPr>
          <p:nvPr>
            <p:ph type="body" sz="quarter" idx="11" hasCustomPrompt="1"/>
          </p:nvPr>
        </p:nvSpPr>
        <p:spPr>
          <a:xfrm>
            <a:off x="542925" y="1820635"/>
            <a:ext cx="5207000" cy="3820885"/>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Main body text Ariel 18 point – make sure all main text is the same size throughout – quotes and highlighted text can be made larger if needed. </a:t>
            </a:r>
          </a:p>
        </p:txBody>
      </p:sp>
      <p:sp>
        <p:nvSpPr>
          <p:cNvPr id="21" name="Rectangle 20"/>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07611" y="525034"/>
            <a:ext cx="2182770" cy="859694"/>
          </a:xfrm>
          <a:prstGeom prst="rect">
            <a:avLst/>
          </a:prstGeom>
        </p:spPr>
      </p:pic>
      <p:sp>
        <p:nvSpPr>
          <p:cNvPr id="5" name="Double Bracket 4"/>
          <p:cNvSpPr/>
          <p:nvPr userDrawn="1"/>
        </p:nvSpPr>
        <p:spPr>
          <a:xfrm>
            <a:off x="6098721" y="1820635"/>
            <a:ext cx="5491660" cy="3820885"/>
          </a:xfrm>
          <a:prstGeom prst="bracketPair">
            <a:avLst/>
          </a:prstGeom>
          <a:ln w="38100">
            <a:solidFill>
              <a:srgbClr val="4AB7AE"/>
            </a:solidFill>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en-GB" dirty="0">
              <a:solidFill>
                <a:prstClr val="black"/>
              </a:solidFill>
            </a:endParaRPr>
          </a:p>
        </p:txBody>
      </p:sp>
      <p:sp>
        <p:nvSpPr>
          <p:cNvPr id="7" name="Text Placeholder 6"/>
          <p:cNvSpPr>
            <a:spLocks noGrp="1"/>
          </p:cNvSpPr>
          <p:nvPr>
            <p:ph type="body" sz="quarter" idx="14" hasCustomPrompt="1"/>
          </p:nvPr>
        </p:nvSpPr>
        <p:spPr>
          <a:xfrm>
            <a:off x="6556374" y="2319338"/>
            <a:ext cx="4579711" cy="2424112"/>
          </a:xfrm>
          <a:prstGeom prst="rect">
            <a:avLst/>
          </a:prstGeom>
        </p:spPr>
        <p:txBody>
          <a:bodyPr/>
          <a:lstStyle>
            <a:lvl1pPr marL="0" indent="0">
              <a:buNone/>
              <a:defRPr sz="2200"/>
            </a:lvl1pPr>
          </a:lstStyle>
          <a:p>
            <a:r>
              <a:rPr lang="en-GB" b="1" dirty="0">
                <a:latin typeface="Arial" panose="020B0604020202020204" pitchFamily="34" charset="0"/>
                <a:cs typeface="Arial" panose="020B0604020202020204" pitchFamily="34" charset="0"/>
              </a:rPr>
              <a:t>Ariel black - pull out quotes or important pieces of information using these brackets to highlight. </a:t>
            </a:r>
          </a:p>
          <a:p>
            <a:r>
              <a:rPr lang="en-GB" b="1" dirty="0">
                <a:latin typeface="Arial" panose="020B0604020202020204" pitchFamily="34" charset="0"/>
                <a:cs typeface="Arial" panose="020B0604020202020204" pitchFamily="34" charset="0"/>
              </a:rPr>
              <a:t>Insert tab – Shapes – Double Bracket. Colour teal (R: 74 G:183 B:174)</a:t>
            </a:r>
          </a:p>
        </p:txBody>
      </p:sp>
      <p:sp>
        <p:nvSpPr>
          <p:cNvPr id="9" name="Text Placeholder 8"/>
          <p:cNvSpPr>
            <a:spLocks noGrp="1"/>
          </p:cNvSpPr>
          <p:nvPr>
            <p:ph type="body" sz="quarter" idx="15" hasCustomPrompt="1"/>
          </p:nvPr>
        </p:nvSpPr>
        <p:spPr>
          <a:xfrm>
            <a:off x="6556375" y="4873625"/>
            <a:ext cx="4579710" cy="400050"/>
          </a:xfrm>
          <a:prstGeom prst="rect">
            <a:avLst/>
          </a:prstGeom>
        </p:spPr>
        <p:txBody>
          <a:bodyPr>
            <a:noAutofit/>
          </a:bodyPr>
          <a:lstStyle>
            <a:lvl1pPr marL="0" indent="0">
              <a:buNone/>
              <a:defRPr sz="16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latin typeface="Arial" panose="020B0604020202020204" pitchFamily="34" charset="0"/>
                <a:cs typeface="Arial" panose="020B0604020202020204" pitchFamily="34" charset="0"/>
              </a:rPr>
              <a:t>- Chief Executive, York CVS</a:t>
            </a:r>
            <a:endParaRPr lang="en-GB" dirty="0"/>
          </a:p>
        </p:txBody>
      </p:sp>
      <p:sp>
        <p:nvSpPr>
          <p:cNvPr id="15" name="Text Placeholder 11"/>
          <p:cNvSpPr>
            <a:spLocks noGrp="1"/>
          </p:cNvSpPr>
          <p:nvPr>
            <p:ph type="body" sz="quarter" idx="16" hasCustomPrompt="1"/>
          </p:nvPr>
        </p:nvSpPr>
        <p:spPr>
          <a:xfrm>
            <a:off x="8801100" y="6000750"/>
            <a:ext cx="2789281" cy="277813"/>
          </a:xfrm>
          <a:prstGeom prst="rect">
            <a:avLst/>
          </a:prstGeom>
        </p:spPr>
        <p:txBody>
          <a:bodyPr>
            <a:noAutofit/>
          </a:bodyPr>
          <a:lstStyle>
            <a:lvl1pPr marL="0" indent="0" algn="r">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t>Presentation title - date </a:t>
            </a:r>
          </a:p>
        </p:txBody>
      </p:sp>
    </p:spTree>
    <p:extLst>
      <p:ext uri="{BB962C8B-B14F-4D97-AF65-F5344CB8AC3E}">
        <p14:creationId xmlns:p14="http://schemas.microsoft.com/office/powerpoint/2010/main" val="4197380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sp>
        <p:nvSpPr>
          <p:cNvPr id="20" name="Text Placeholder 19"/>
          <p:cNvSpPr>
            <a:spLocks noGrp="1"/>
          </p:cNvSpPr>
          <p:nvPr>
            <p:ph type="body" sz="quarter" idx="13" hasCustomPrompt="1"/>
          </p:nvPr>
        </p:nvSpPr>
        <p:spPr>
          <a:xfrm>
            <a:off x="542925" y="493123"/>
            <a:ext cx="7898946"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Thank you / Questions / Contact </a:t>
            </a:r>
            <a:endParaRPr lang="en-GB" dirty="0"/>
          </a:p>
        </p:txBody>
      </p:sp>
      <p:sp>
        <p:nvSpPr>
          <p:cNvPr id="14" name="Text Placeholder 13"/>
          <p:cNvSpPr>
            <a:spLocks noGrp="1"/>
          </p:cNvSpPr>
          <p:nvPr>
            <p:ph type="body" sz="quarter" idx="11" hasCustomPrompt="1"/>
          </p:nvPr>
        </p:nvSpPr>
        <p:spPr>
          <a:xfrm>
            <a:off x="8572500" y="2493652"/>
            <a:ext cx="1389805" cy="384807"/>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a:t>
            </a:r>
            <a:r>
              <a:rPr lang="en-US" dirty="0" err="1"/>
              <a:t>YorkCVS</a:t>
            </a:r>
            <a:endParaRPr lang="en-US" dirty="0"/>
          </a:p>
        </p:txBody>
      </p:sp>
      <p:sp>
        <p:nvSpPr>
          <p:cNvPr id="21" name="Rectangle 20"/>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07611" y="525034"/>
            <a:ext cx="2182770" cy="859694"/>
          </a:xfrm>
          <a:prstGeom prst="rect">
            <a:avLst/>
          </a:prstGeom>
        </p:spPr>
      </p:pic>
      <p:pic>
        <p:nvPicPr>
          <p:cNvPr id="2" name="Picture 1"/>
          <p:cNvPicPr>
            <a:picLocks noChangeAspect="1"/>
          </p:cNvPicPr>
          <p:nvPr userDrawn="1"/>
        </p:nvPicPr>
        <p:blipFill rotWithShape="1">
          <a:blip r:embed="rId3">
            <a:extLst>
              <a:ext uri="{28A0092B-C50C-407E-A947-70E740481C1C}">
                <a14:useLocalDpi xmlns:a14="http://schemas.microsoft.com/office/drawing/2010/main" val="0"/>
              </a:ext>
            </a:extLst>
          </a:blip>
          <a:srcRect l="4058" t="7824" r="83011" b="25261"/>
          <a:stretch/>
        </p:blipFill>
        <p:spPr>
          <a:xfrm>
            <a:off x="7631083" y="2186247"/>
            <a:ext cx="941417" cy="2740385"/>
          </a:xfrm>
          <a:prstGeom prst="rect">
            <a:avLst/>
          </a:prstGeom>
        </p:spPr>
      </p:pic>
      <p:sp>
        <p:nvSpPr>
          <p:cNvPr id="12" name="Text Placeholder 13"/>
          <p:cNvSpPr>
            <a:spLocks noGrp="1"/>
          </p:cNvSpPr>
          <p:nvPr>
            <p:ph type="body" sz="quarter" idx="18" hasCustomPrompt="1"/>
          </p:nvPr>
        </p:nvSpPr>
        <p:spPr>
          <a:xfrm>
            <a:off x="8572500" y="3355726"/>
            <a:ext cx="1389805" cy="384807"/>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York CVS</a:t>
            </a:r>
          </a:p>
        </p:txBody>
      </p:sp>
      <p:sp>
        <p:nvSpPr>
          <p:cNvPr id="13" name="Text Placeholder 13"/>
          <p:cNvSpPr>
            <a:spLocks noGrp="1"/>
          </p:cNvSpPr>
          <p:nvPr>
            <p:ph type="body" sz="quarter" idx="19" hasCustomPrompt="1"/>
          </p:nvPr>
        </p:nvSpPr>
        <p:spPr>
          <a:xfrm>
            <a:off x="8572500" y="4255574"/>
            <a:ext cx="1389805" cy="384807"/>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York CVS</a:t>
            </a:r>
          </a:p>
        </p:txBody>
      </p:sp>
      <p:sp>
        <p:nvSpPr>
          <p:cNvPr id="16" name="Text Placeholder 13"/>
          <p:cNvSpPr>
            <a:spLocks noGrp="1"/>
          </p:cNvSpPr>
          <p:nvPr>
            <p:ph type="body" sz="quarter" idx="20" hasCustomPrompt="1"/>
          </p:nvPr>
        </p:nvSpPr>
        <p:spPr>
          <a:xfrm>
            <a:off x="542925" y="2508339"/>
            <a:ext cx="6182994" cy="2132042"/>
          </a:xfrm>
          <a:prstGeom prst="rect">
            <a:avLst/>
          </a:prstGeom>
        </p:spPr>
        <p:txBody>
          <a:bodyPr>
            <a:normAutofit/>
          </a:bodyPr>
          <a:lstStyle>
            <a:lvl1pPr marL="0" indent="0">
              <a:buNone/>
              <a:defRPr sz="1800" b="1"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Your contact details</a:t>
            </a:r>
          </a:p>
          <a:p>
            <a:pPr lvl="0"/>
            <a:endParaRPr lang="en-US" dirty="0"/>
          </a:p>
          <a:p>
            <a:pPr lvl="0"/>
            <a:r>
              <a:rPr lang="en-US" dirty="0"/>
              <a:t>www.yorkcvs.org.uk </a:t>
            </a:r>
          </a:p>
          <a:p>
            <a:pPr lvl="0"/>
            <a:r>
              <a:rPr lang="en-US" dirty="0"/>
              <a:t>01904 621133</a:t>
            </a:r>
          </a:p>
          <a:p>
            <a:pPr lvl="0"/>
            <a:endParaRPr lang="en-US" dirty="0"/>
          </a:p>
          <a:p>
            <a:pPr lvl="0"/>
            <a:r>
              <a:rPr lang="en-US" dirty="0"/>
              <a:t>York CVS</a:t>
            </a:r>
          </a:p>
          <a:p>
            <a:pPr lvl="0"/>
            <a:r>
              <a:rPr lang="en-US" dirty="0"/>
              <a:t>15 Priory Street</a:t>
            </a:r>
          </a:p>
          <a:p>
            <a:pPr lvl="0"/>
            <a:r>
              <a:rPr lang="en-US" dirty="0"/>
              <a:t>York YO6 3ET</a:t>
            </a:r>
          </a:p>
        </p:txBody>
      </p:sp>
    </p:spTree>
    <p:extLst>
      <p:ext uri="{BB962C8B-B14F-4D97-AF65-F5344CB8AC3E}">
        <p14:creationId xmlns:p14="http://schemas.microsoft.com/office/powerpoint/2010/main" val="4276340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cSld name="Title and Content">
    <p:bg>
      <p:bgPr>
        <a:solidFill>
          <a:schemeClr val="bg1"/>
        </a:solidFill>
        <a:effectLst/>
      </p:bgPr>
    </p:bg>
    <p:spTree>
      <p:nvGrpSpPr>
        <p:cNvPr id="1" name=""/>
        <p:cNvGrpSpPr/>
        <p:nvPr/>
      </p:nvGrpSpPr>
      <p:grpSpPr>
        <a:xfrm>
          <a:off x="0" y="0"/>
          <a:ext cx="0" cy="0"/>
          <a:chOff x="0" y="0"/>
          <a:chExt cx="0" cy="0"/>
        </a:xfrm>
      </p:grpSpPr>
      <p:sp>
        <p:nvSpPr>
          <p:cNvPr id="17" name="bg object 17"/>
          <p:cNvSpPr/>
          <p:nvPr/>
        </p:nvSpPr>
        <p:spPr>
          <a:xfrm>
            <a:off x="9447501" y="528414"/>
            <a:ext cx="2107621" cy="823734"/>
          </a:xfrm>
          <a:prstGeom prst="rect">
            <a:avLst/>
          </a:prstGeom>
          <a:blipFill>
            <a:blip r:embed="rId2" cstate="print"/>
            <a:stretch>
              <a:fillRect/>
            </a:stretch>
          </a:blipFill>
        </p:spPr>
        <p:txBody>
          <a:bodyPr wrap="square" lIns="0" tIns="0" rIns="0" bIns="0" rtlCol="0"/>
          <a:lstStyle/>
          <a:p>
            <a:pPr eaLnBrk="1" fontAlgn="auto" hangingPunct="1">
              <a:spcBef>
                <a:spcPts val="0"/>
              </a:spcBef>
              <a:spcAft>
                <a:spcPts val="0"/>
              </a:spcAft>
            </a:pPr>
            <a:endParaRPr dirty="0">
              <a:solidFill>
                <a:prstClr val="black"/>
              </a:solidFill>
              <a:latin typeface="Calibri" panose="020F0502020204030204"/>
              <a:cs typeface="+mn-cs"/>
            </a:endParaRPr>
          </a:p>
        </p:txBody>
      </p:sp>
      <p:sp>
        <p:nvSpPr>
          <p:cNvPr id="2" name="Holder 2"/>
          <p:cNvSpPr>
            <a:spLocks noGrp="1"/>
          </p:cNvSpPr>
          <p:nvPr>
            <p:ph type="title"/>
          </p:nvPr>
        </p:nvSpPr>
        <p:spPr>
          <a:xfrm>
            <a:off x="4933569" y="677163"/>
            <a:ext cx="2324861" cy="518159"/>
          </a:xfrm>
          <a:prstGeom prst="rect">
            <a:avLst/>
          </a:prstGeom>
        </p:spPr>
        <p:txBody>
          <a:bodyPr lIns="0" tIns="0" rIns="0" bIns="0"/>
          <a:lstStyle>
            <a:lvl1pPr>
              <a:defRPr sz="3200" b="1" i="0">
                <a:solidFill>
                  <a:srgbClr val="585858"/>
                </a:solidFill>
                <a:latin typeface="Arial"/>
                <a:cs typeface="Arial"/>
              </a:defRPr>
            </a:lvl1pPr>
          </a:lstStyle>
          <a:p>
            <a:endParaRPr/>
          </a:p>
        </p:txBody>
      </p:sp>
      <p:sp>
        <p:nvSpPr>
          <p:cNvPr id="3" name="Holder 3"/>
          <p:cNvSpPr>
            <a:spLocks noGrp="1"/>
          </p:cNvSpPr>
          <p:nvPr>
            <p:ph type="body" idx="1"/>
          </p:nvPr>
        </p:nvSpPr>
        <p:spPr>
          <a:xfrm>
            <a:off x="1150619" y="1686560"/>
            <a:ext cx="9890760" cy="3997960"/>
          </a:xfrm>
          <a:prstGeom prst="rect">
            <a:avLst/>
          </a:prstGeom>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pPr eaLnBrk="1" fontAlgn="auto" hangingPunct="1">
              <a:spcBef>
                <a:spcPts val="0"/>
              </a:spcBef>
              <a:spcAft>
                <a:spcPts val="0"/>
              </a:spcAft>
            </a:pPr>
            <a:endParaRPr dirty="0">
              <a:solidFill>
                <a:prstClr val="black">
                  <a:tint val="75000"/>
                </a:prstClr>
              </a:solidFill>
              <a:latin typeface="Calibri" panose="020F0502020204030204"/>
              <a:cs typeface="+mn-cs"/>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defRPr>
            </a:lvl1pPr>
          </a:lstStyle>
          <a:p>
            <a:pPr eaLnBrk="1" fontAlgn="auto" hangingPunct="1">
              <a:spcBef>
                <a:spcPts val="0"/>
              </a:spcBef>
              <a:spcAft>
                <a:spcPts val="0"/>
              </a:spcAft>
            </a:pPr>
            <a:fld id="{1D8BD707-D9CF-40AE-B4C6-C98DA3205C09}" type="datetimeFigureOut">
              <a:rPr lang="en-US">
                <a:solidFill>
                  <a:prstClr val="black">
                    <a:tint val="75000"/>
                  </a:prstClr>
                </a:solidFill>
                <a:latin typeface="Calibri" panose="020F0502020204030204"/>
                <a:cs typeface="+mn-cs"/>
              </a:rPr>
              <a:pPr eaLnBrk="1" fontAlgn="auto" hangingPunct="1">
                <a:spcBef>
                  <a:spcPts val="0"/>
                </a:spcBef>
                <a:spcAft>
                  <a:spcPts val="0"/>
                </a:spcAft>
              </a:pPr>
              <a:t>2/1/2023</a:t>
            </a:fld>
            <a:endParaRPr lang="en-US" dirty="0">
              <a:solidFill>
                <a:prstClr val="black">
                  <a:tint val="75000"/>
                </a:prstClr>
              </a:solidFill>
              <a:latin typeface="Calibri" panose="020F0502020204030204"/>
              <a:cs typeface="+mn-cs"/>
            </a:endParaRPr>
          </a:p>
        </p:txBody>
      </p:sp>
      <p:sp>
        <p:nvSpPr>
          <p:cNvPr id="6" name="Holder 6"/>
          <p:cNvSpPr>
            <a:spLocks noGrp="1"/>
          </p:cNvSpPr>
          <p:nvPr>
            <p:ph type="sldNum" sz="quarter" idx="7"/>
          </p:nvPr>
        </p:nvSpPr>
        <p:spPr>
          <a:xfrm>
            <a:off x="8778240" y="6377940"/>
            <a:ext cx="2804160" cy="342900"/>
          </a:xfrm>
          <a:prstGeom prst="rect">
            <a:avLst/>
          </a:prstGeom>
        </p:spPr>
        <p:txBody>
          <a:bodyPr lIns="0" tIns="0" rIns="0" bIns="0"/>
          <a:lstStyle>
            <a:lvl1pPr algn="r">
              <a:defRPr>
                <a:solidFill>
                  <a:schemeClr val="tx1">
                    <a:tint val="75000"/>
                  </a:schemeClr>
                </a:solidFill>
              </a:defRPr>
            </a:lvl1pPr>
          </a:lstStyle>
          <a:p>
            <a:pPr eaLnBrk="1" fontAlgn="auto" hangingPunct="1">
              <a:spcBef>
                <a:spcPts val="0"/>
              </a:spcBef>
              <a:spcAft>
                <a:spcPts val="0"/>
              </a:spcAft>
            </a:pPr>
            <a:fld id="{B6F15528-21DE-4FAA-801E-634DDDAF4B2B}" type="slidenum">
              <a:rPr>
                <a:solidFill>
                  <a:prstClr val="black">
                    <a:tint val="75000"/>
                  </a:prstClr>
                </a:solidFill>
                <a:latin typeface="Calibri" panose="020F0502020204030204"/>
                <a:cs typeface="+mn-cs"/>
              </a:rPr>
              <a:pPr eaLnBrk="1" fontAlgn="auto" hangingPunct="1">
                <a:spcBef>
                  <a:spcPts val="0"/>
                </a:spcBef>
                <a:spcAft>
                  <a:spcPts val="0"/>
                </a:spcAft>
              </a:pPr>
              <a:t>‹#›</a:t>
            </a:fld>
            <a:endParaRPr dirty="0">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4272756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4763" y="6519862"/>
            <a:ext cx="12187555" cy="338455"/>
          </a:xfrm>
          <a:custGeom>
            <a:avLst/>
            <a:gdLst/>
            <a:ahLst/>
            <a:cxnLst/>
            <a:rect l="l" t="t" r="r" b="b"/>
            <a:pathLst>
              <a:path w="12187555" h="338454">
                <a:moveTo>
                  <a:pt x="12187236" y="338135"/>
                </a:moveTo>
                <a:lnTo>
                  <a:pt x="12187236" y="0"/>
                </a:lnTo>
                <a:lnTo>
                  <a:pt x="0" y="0"/>
                </a:lnTo>
                <a:lnTo>
                  <a:pt x="0" y="338135"/>
                </a:lnTo>
                <a:lnTo>
                  <a:pt x="12187236" y="338135"/>
                </a:lnTo>
                <a:close/>
              </a:path>
            </a:pathLst>
          </a:custGeom>
          <a:solidFill>
            <a:srgbClr val="49B7AD"/>
          </a:solidFill>
        </p:spPr>
        <p:txBody>
          <a:bodyPr wrap="square" lIns="0" tIns="0" rIns="0" bIns="0" rtlCol="0"/>
          <a:lstStyle/>
          <a:p>
            <a:pPr eaLnBrk="1" fontAlgn="auto" hangingPunct="1">
              <a:spcBef>
                <a:spcPts val="0"/>
              </a:spcBef>
              <a:spcAft>
                <a:spcPts val="0"/>
              </a:spcAft>
            </a:pPr>
            <a:endParaRPr dirty="0">
              <a:solidFill>
                <a:prstClr val="black"/>
              </a:solidFill>
              <a:latin typeface="Calibri" panose="020F0502020204030204"/>
              <a:cs typeface="+mn-cs"/>
            </a:endParaRPr>
          </a:p>
        </p:txBody>
      </p:sp>
      <p:sp>
        <p:nvSpPr>
          <p:cNvPr id="17" name="bg object 17"/>
          <p:cNvSpPr/>
          <p:nvPr/>
        </p:nvSpPr>
        <p:spPr>
          <a:xfrm>
            <a:off x="4763" y="6519862"/>
            <a:ext cx="12187555" cy="338455"/>
          </a:xfrm>
          <a:custGeom>
            <a:avLst/>
            <a:gdLst/>
            <a:ahLst/>
            <a:cxnLst/>
            <a:rect l="l" t="t" r="r" b="b"/>
            <a:pathLst>
              <a:path w="12187555" h="338454">
                <a:moveTo>
                  <a:pt x="12187236" y="0"/>
                </a:moveTo>
                <a:lnTo>
                  <a:pt x="0" y="0"/>
                </a:lnTo>
                <a:lnTo>
                  <a:pt x="0" y="338135"/>
                </a:lnTo>
              </a:path>
            </a:pathLst>
          </a:custGeom>
          <a:ln w="12700">
            <a:solidFill>
              <a:srgbClr val="49B7AD"/>
            </a:solidFill>
          </a:ln>
        </p:spPr>
        <p:txBody>
          <a:bodyPr wrap="square" lIns="0" tIns="0" rIns="0" bIns="0" rtlCol="0"/>
          <a:lstStyle/>
          <a:p>
            <a:pPr eaLnBrk="1" fontAlgn="auto" hangingPunct="1">
              <a:spcBef>
                <a:spcPts val="0"/>
              </a:spcBef>
              <a:spcAft>
                <a:spcPts val="0"/>
              </a:spcAft>
            </a:pPr>
            <a:endParaRPr dirty="0">
              <a:solidFill>
                <a:prstClr val="black"/>
              </a:solidFill>
              <a:latin typeface="Calibri" panose="020F0502020204030204"/>
              <a:cs typeface="+mn-cs"/>
            </a:endParaRPr>
          </a:p>
        </p:txBody>
      </p:sp>
      <p:sp>
        <p:nvSpPr>
          <p:cNvPr id="18" name="bg object 18"/>
          <p:cNvSpPr/>
          <p:nvPr/>
        </p:nvSpPr>
        <p:spPr>
          <a:xfrm>
            <a:off x="9447501" y="528414"/>
            <a:ext cx="2107621" cy="823734"/>
          </a:xfrm>
          <a:prstGeom prst="rect">
            <a:avLst/>
          </a:prstGeom>
          <a:blipFill>
            <a:blip r:embed="rId2" cstate="print"/>
            <a:stretch>
              <a:fillRect/>
            </a:stretch>
          </a:blipFill>
        </p:spPr>
        <p:txBody>
          <a:bodyPr wrap="square" lIns="0" tIns="0" rIns="0" bIns="0" rtlCol="0"/>
          <a:lstStyle/>
          <a:p>
            <a:pPr eaLnBrk="1" fontAlgn="auto" hangingPunct="1">
              <a:spcBef>
                <a:spcPts val="0"/>
              </a:spcBef>
              <a:spcAft>
                <a:spcPts val="0"/>
              </a:spcAft>
            </a:pPr>
            <a:endParaRPr dirty="0">
              <a:solidFill>
                <a:prstClr val="black"/>
              </a:solidFill>
              <a:latin typeface="Calibri" panose="020F0502020204030204"/>
              <a:cs typeface="+mn-cs"/>
            </a:endParaRPr>
          </a:p>
        </p:txBody>
      </p:sp>
      <p:sp>
        <p:nvSpPr>
          <p:cNvPr id="19" name="bg object 19"/>
          <p:cNvSpPr/>
          <p:nvPr/>
        </p:nvSpPr>
        <p:spPr>
          <a:xfrm>
            <a:off x="9410700" y="523875"/>
            <a:ext cx="2181225" cy="857250"/>
          </a:xfrm>
          <a:prstGeom prst="rect">
            <a:avLst/>
          </a:prstGeom>
          <a:blipFill>
            <a:blip r:embed="rId3" cstate="print"/>
            <a:stretch>
              <a:fillRect/>
            </a:stretch>
          </a:blipFill>
        </p:spPr>
        <p:txBody>
          <a:bodyPr wrap="square" lIns="0" tIns="0" rIns="0" bIns="0" rtlCol="0"/>
          <a:lstStyle/>
          <a:p>
            <a:pPr eaLnBrk="1" fontAlgn="auto" hangingPunct="1">
              <a:spcBef>
                <a:spcPts val="0"/>
              </a:spcBef>
              <a:spcAft>
                <a:spcPts val="0"/>
              </a:spcAft>
            </a:pPr>
            <a:endParaRPr dirty="0">
              <a:solidFill>
                <a:prstClr val="black"/>
              </a:solidFill>
              <a:latin typeface="Calibri" panose="020F0502020204030204"/>
              <a:cs typeface="+mn-cs"/>
            </a:endParaRPr>
          </a:p>
        </p:txBody>
      </p:sp>
      <p:sp>
        <p:nvSpPr>
          <p:cNvPr id="2" name="Holder 2"/>
          <p:cNvSpPr>
            <a:spLocks noGrp="1"/>
          </p:cNvSpPr>
          <p:nvPr>
            <p:ph type="title"/>
          </p:nvPr>
        </p:nvSpPr>
        <p:spPr>
          <a:xfrm>
            <a:off x="4933569" y="677163"/>
            <a:ext cx="2324861" cy="518159"/>
          </a:xfrm>
          <a:prstGeom prst="rect">
            <a:avLst/>
          </a:prstGeom>
        </p:spPr>
        <p:txBody>
          <a:bodyPr lIns="0" tIns="0" rIns="0" bIns="0"/>
          <a:lstStyle>
            <a:lvl1pPr>
              <a:defRPr sz="3200" b="1" i="0">
                <a:solidFill>
                  <a:srgbClr val="585858"/>
                </a:solidFill>
                <a:latin typeface="Arial"/>
                <a:cs typeface="Arial"/>
              </a:defRPr>
            </a:lvl1pPr>
          </a:lstStyle>
          <a:p>
            <a:endParaRPr/>
          </a:p>
        </p:txBody>
      </p:sp>
      <p:sp>
        <p:nvSpPr>
          <p:cNvPr id="3" name="Holder 3"/>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pPr eaLnBrk="1" fontAlgn="auto" hangingPunct="1">
              <a:spcBef>
                <a:spcPts val="0"/>
              </a:spcBef>
              <a:spcAft>
                <a:spcPts val="0"/>
              </a:spcAft>
            </a:pPr>
            <a:endParaRPr dirty="0">
              <a:solidFill>
                <a:prstClr val="black">
                  <a:tint val="75000"/>
                </a:prstClr>
              </a:solidFill>
              <a:latin typeface="Calibri" panose="020F0502020204030204"/>
              <a:cs typeface="+mn-cs"/>
            </a:endParaRPr>
          </a:p>
        </p:txBody>
      </p:sp>
      <p:sp>
        <p:nvSpPr>
          <p:cNvPr id="4" name="Holder 4"/>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defRPr>
            </a:lvl1pPr>
          </a:lstStyle>
          <a:p>
            <a:pPr eaLnBrk="1" fontAlgn="auto" hangingPunct="1">
              <a:spcBef>
                <a:spcPts val="0"/>
              </a:spcBef>
              <a:spcAft>
                <a:spcPts val="0"/>
              </a:spcAft>
            </a:pPr>
            <a:fld id="{1D8BD707-D9CF-40AE-B4C6-C98DA3205C09}" type="datetimeFigureOut">
              <a:rPr lang="en-US">
                <a:solidFill>
                  <a:prstClr val="black">
                    <a:tint val="75000"/>
                  </a:prstClr>
                </a:solidFill>
                <a:latin typeface="Calibri" panose="020F0502020204030204"/>
                <a:cs typeface="+mn-cs"/>
              </a:rPr>
              <a:pPr eaLnBrk="1" fontAlgn="auto" hangingPunct="1">
                <a:spcBef>
                  <a:spcPts val="0"/>
                </a:spcBef>
                <a:spcAft>
                  <a:spcPts val="0"/>
                </a:spcAft>
              </a:pPr>
              <a:t>2/1/2023</a:t>
            </a:fld>
            <a:endParaRPr lang="en-US" dirty="0">
              <a:solidFill>
                <a:prstClr val="black">
                  <a:tint val="75000"/>
                </a:prstClr>
              </a:solidFill>
              <a:latin typeface="Calibri" panose="020F0502020204030204"/>
              <a:cs typeface="+mn-cs"/>
            </a:endParaRPr>
          </a:p>
        </p:txBody>
      </p:sp>
      <p:sp>
        <p:nvSpPr>
          <p:cNvPr id="5" name="Holder 5"/>
          <p:cNvSpPr>
            <a:spLocks noGrp="1"/>
          </p:cNvSpPr>
          <p:nvPr>
            <p:ph type="sldNum" sz="quarter" idx="7"/>
          </p:nvPr>
        </p:nvSpPr>
        <p:spPr>
          <a:xfrm>
            <a:off x="8778240" y="6377940"/>
            <a:ext cx="2804160" cy="342900"/>
          </a:xfrm>
          <a:prstGeom prst="rect">
            <a:avLst/>
          </a:prstGeom>
        </p:spPr>
        <p:txBody>
          <a:bodyPr lIns="0" tIns="0" rIns="0" bIns="0"/>
          <a:lstStyle>
            <a:lvl1pPr algn="r">
              <a:defRPr>
                <a:solidFill>
                  <a:schemeClr val="tx1">
                    <a:tint val="75000"/>
                  </a:schemeClr>
                </a:solidFill>
              </a:defRPr>
            </a:lvl1pPr>
          </a:lstStyle>
          <a:p>
            <a:pPr eaLnBrk="1" fontAlgn="auto" hangingPunct="1">
              <a:spcBef>
                <a:spcPts val="0"/>
              </a:spcBef>
              <a:spcAft>
                <a:spcPts val="0"/>
              </a:spcAft>
            </a:pPr>
            <a:fld id="{B6F15528-21DE-4FAA-801E-634DDDAF4B2B}" type="slidenum">
              <a:rPr>
                <a:solidFill>
                  <a:prstClr val="black">
                    <a:tint val="75000"/>
                  </a:prstClr>
                </a:solidFill>
                <a:latin typeface="Calibri" panose="020F0502020204030204"/>
                <a:cs typeface="+mn-cs"/>
              </a:rPr>
              <a:pPr eaLnBrk="1" fontAlgn="auto" hangingPunct="1">
                <a:spcBef>
                  <a:spcPts val="0"/>
                </a:spcBef>
                <a:spcAft>
                  <a:spcPts val="0"/>
                </a:spcAft>
              </a:pPr>
              <a:t>‹#›</a:t>
            </a:fld>
            <a:endParaRPr dirty="0">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42008767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4763" y="6519862"/>
            <a:ext cx="12187555" cy="338455"/>
          </a:xfrm>
          <a:custGeom>
            <a:avLst/>
            <a:gdLst/>
            <a:ahLst/>
            <a:cxnLst/>
            <a:rect l="l" t="t" r="r" b="b"/>
            <a:pathLst>
              <a:path w="12187555" h="338454">
                <a:moveTo>
                  <a:pt x="12187236" y="338135"/>
                </a:moveTo>
                <a:lnTo>
                  <a:pt x="12187236" y="0"/>
                </a:lnTo>
                <a:lnTo>
                  <a:pt x="0" y="0"/>
                </a:lnTo>
                <a:lnTo>
                  <a:pt x="0" y="338135"/>
                </a:lnTo>
                <a:lnTo>
                  <a:pt x="12187236" y="338135"/>
                </a:lnTo>
                <a:close/>
              </a:path>
            </a:pathLst>
          </a:custGeom>
          <a:solidFill>
            <a:srgbClr val="49B7AD"/>
          </a:solidFill>
        </p:spPr>
        <p:txBody>
          <a:bodyPr wrap="square" lIns="0" tIns="0" rIns="0" bIns="0" rtlCol="0"/>
          <a:lstStyle/>
          <a:p>
            <a:pPr eaLnBrk="1" fontAlgn="auto" hangingPunct="1">
              <a:spcBef>
                <a:spcPts val="0"/>
              </a:spcBef>
              <a:spcAft>
                <a:spcPts val="0"/>
              </a:spcAft>
            </a:pPr>
            <a:endParaRPr dirty="0">
              <a:solidFill>
                <a:prstClr val="black"/>
              </a:solidFill>
              <a:latin typeface="Calibri" panose="020F0502020204030204"/>
              <a:cs typeface="+mn-cs"/>
            </a:endParaRPr>
          </a:p>
        </p:txBody>
      </p:sp>
      <p:sp>
        <p:nvSpPr>
          <p:cNvPr id="17" name="bg object 17"/>
          <p:cNvSpPr/>
          <p:nvPr/>
        </p:nvSpPr>
        <p:spPr>
          <a:xfrm>
            <a:off x="4763" y="6519862"/>
            <a:ext cx="12187555" cy="338455"/>
          </a:xfrm>
          <a:custGeom>
            <a:avLst/>
            <a:gdLst/>
            <a:ahLst/>
            <a:cxnLst/>
            <a:rect l="l" t="t" r="r" b="b"/>
            <a:pathLst>
              <a:path w="12187555" h="338454">
                <a:moveTo>
                  <a:pt x="12187236" y="0"/>
                </a:moveTo>
                <a:lnTo>
                  <a:pt x="0" y="0"/>
                </a:lnTo>
                <a:lnTo>
                  <a:pt x="0" y="338135"/>
                </a:lnTo>
              </a:path>
            </a:pathLst>
          </a:custGeom>
          <a:ln w="12700">
            <a:solidFill>
              <a:srgbClr val="49B7AD"/>
            </a:solidFill>
          </a:ln>
        </p:spPr>
        <p:txBody>
          <a:bodyPr wrap="square" lIns="0" tIns="0" rIns="0" bIns="0" rtlCol="0"/>
          <a:lstStyle/>
          <a:p>
            <a:pPr eaLnBrk="1" fontAlgn="auto" hangingPunct="1">
              <a:spcBef>
                <a:spcPts val="0"/>
              </a:spcBef>
              <a:spcAft>
                <a:spcPts val="0"/>
              </a:spcAft>
            </a:pPr>
            <a:endParaRPr dirty="0">
              <a:solidFill>
                <a:prstClr val="black"/>
              </a:solidFill>
              <a:latin typeface="Calibri" panose="020F0502020204030204"/>
              <a:cs typeface="+mn-cs"/>
            </a:endParaRPr>
          </a:p>
        </p:txBody>
      </p:sp>
      <p:sp>
        <p:nvSpPr>
          <p:cNvPr id="2" name="Holder 2"/>
          <p:cNvSpPr>
            <a:spLocks noGrp="1"/>
          </p:cNvSpPr>
          <p:nvPr>
            <p:ph type="title"/>
          </p:nvPr>
        </p:nvSpPr>
        <p:spPr>
          <a:xfrm>
            <a:off x="4933569" y="677163"/>
            <a:ext cx="2324861" cy="518159"/>
          </a:xfrm>
          <a:prstGeom prst="rect">
            <a:avLst/>
          </a:prstGeom>
        </p:spPr>
        <p:txBody>
          <a:bodyPr lIns="0" tIns="0" rIns="0" bIns="0"/>
          <a:lstStyle>
            <a:lvl1pPr>
              <a:defRPr sz="3200" b="1" i="0">
                <a:solidFill>
                  <a:srgbClr val="585858"/>
                </a:solidFill>
                <a:latin typeface="Arial"/>
                <a:cs typeface="Arial"/>
              </a:defRPr>
            </a:lvl1pPr>
          </a:lstStyle>
          <a:p>
            <a:endParaRPr/>
          </a:p>
        </p:txBody>
      </p:sp>
      <p:sp>
        <p:nvSpPr>
          <p:cNvPr id="5" name="Holder 5"/>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pPr eaLnBrk="1" fontAlgn="auto" hangingPunct="1">
              <a:spcBef>
                <a:spcPts val="0"/>
              </a:spcBef>
              <a:spcAft>
                <a:spcPts val="0"/>
              </a:spcAft>
            </a:pPr>
            <a:endParaRPr dirty="0">
              <a:solidFill>
                <a:prstClr val="black">
                  <a:tint val="75000"/>
                </a:prstClr>
              </a:solidFill>
              <a:latin typeface="Calibri" panose="020F0502020204030204"/>
              <a:cs typeface="+mn-cs"/>
            </a:endParaRPr>
          </a:p>
        </p:txBody>
      </p:sp>
      <p:sp>
        <p:nvSpPr>
          <p:cNvPr id="6" name="Holder 6"/>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defRPr>
            </a:lvl1pPr>
          </a:lstStyle>
          <a:p>
            <a:pPr eaLnBrk="1" fontAlgn="auto" hangingPunct="1">
              <a:spcBef>
                <a:spcPts val="0"/>
              </a:spcBef>
              <a:spcAft>
                <a:spcPts val="0"/>
              </a:spcAft>
            </a:pPr>
            <a:fld id="{1D8BD707-D9CF-40AE-B4C6-C98DA3205C09}" type="datetimeFigureOut">
              <a:rPr lang="en-US">
                <a:solidFill>
                  <a:prstClr val="black">
                    <a:tint val="75000"/>
                  </a:prstClr>
                </a:solidFill>
                <a:latin typeface="Calibri" panose="020F0502020204030204"/>
                <a:cs typeface="+mn-cs"/>
              </a:rPr>
              <a:pPr eaLnBrk="1" fontAlgn="auto" hangingPunct="1">
                <a:spcBef>
                  <a:spcPts val="0"/>
                </a:spcBef>
                <a:spcAft>
                  <a:spcPts val="0"/>
                </a:spcAft>
              </a:pPr>
              <a:t>2/1/2023</a:t>
            </a:fld>
            <a:endParaRPr lang="en-US" dirty="0">
              <a:solidFill>
                <a:prstClr val="black">
                  <a:tint val="75000"/>
                </a:prstClr>
              </a:solidFill>
              <a:latin typeface="Calibri" panose="020F0502020204030204"/>
              <a:cs typeface="+mn-cs"/>
            </a:endParaRPr>
          </a:p>
        </p:txBody>
      </p:sp>
      <p:sp>
        <p:nvSpPr>
          <p:cNvPr id="7" name="Holder 7"/>
          <p:cNvSpPr>
            <a:spLocks noGrp="1"/>
          </p:cNvSpPr>
          <p:nvPr>
            <p:ph type="sldNum" sz="quarter" idx="7"/>
          </p:nvPr>
        </p:nvSpPr>
        <p:spPr>
          <a:xfrm>
            <a:off x="8778240" y="6377940"/>
            <a:ext cx="2804160" cy="342900"/>
          </a:xfrm>
          <a:prstGeom prst="rect">
            <a:avLst/>
          </a:prstGeom>
        </p:spPr>
        <p:txBody>
          <a:bodyPr lIns="0" tIns="0" rIns="0" bIns="0"/>
          <a:lstStyle>
            <a:lvl1pPr algn="r">
              <a:defRPr>
                <a:solidFill>
                  <a:schemeClr val="tx1">
                    <a:tint val="75000"/>
                  </a:schemeClr>
                </a:solidFill>
              </a:defRPr>
            </a:lvl1pPr>
          </a:lstStyle>
          <a:p>
            <a:pPr eaLnBrk="1" fontAlgn="auto" hangingPunct="1">
              <a:spcBef>
                <a:spcPts val="0"/>
              </a:spcBef>
              <a:spcAft>
                <a:spcPts val="0"/>
              </a:spcAft>
            </a:pPr>
            <a:fld id="{B6F15528-21DE-4FAA-801E-634DDDAF4B2B}" type="slidenum">
              <a:rPr>
                <a:solidFill>
                  <a:prstClr val="black">
                    <a:tint val="75000"/>
                  </a:prstClr>
                </a:solidFill>
                <a:latin typeface="Calibri" panose="020F0502020204030204"/>
                <a:cs typeface="+mn-cs"/>
              </a:rPr>
              <a:pPr eaLnBrk="1" fontAlgn="auto" hangingPunct="1">
                <a:spcBef>
                  <a:spcPts val="0"/>
                </a:spcBef>
                <a:spcAft>
                  <a:spcPts val="0"/>
                </a:spcAft>
              </a:pPr>
              <a:t>‹#›</a:t>
            </a:fld>
            <a:endParaRPr dirty="0">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3830665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p>
            <a:pPr eaLnBrk="1" fontAlgn="auto" hangingPunct="1">
              <a:spcBef>
                <a:spcPts val="0"/>
              </a:spcBef>
              <a:spcAft>
                <a:spcPts val="0"/>
              </a:spcAft>
            </a:pPr>
            <a:fld id="{1D8BD707-D9CF-40AE-B4C6-C98DA3205C09}" type="datetimeFigureOut">
              <a:rPr lang="en-US" smtClean="0">
                <a:solidFill>
                  <a:prstClr val="black"/>
                </a:solidFill>
                <a:latin typeface="Calibri" panose="020F0502020204030204"/>
                <a:cs typeface="+mn-cs"/>
              </a:rPr>
              <a:pPr eaLnBrk="1" fontAlgn="auto" hangingPunct="1">
                <a:spcBef>
                  <a:spcPts val="0"/>
                </a:spcBef>
                <a:spcAft>
                  <a:spcPts val="0"/>
                </a:spcAft>
              </a:pPr>
              <a:t>2/1/2023</a:t>
            </a:fld>
            <a:endParaRPr lang="en-US" dirty="0">
              <a:solidFill>
                <a:prstClr val="black"/>
              </a:solidFill>
              <a:latin typeface="Calibri" panose="020F0502020204030204"/>
              <a:cs typeface="+mn-cs"/>
            </a:endParaRPr>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p>
            <a:pPr eaLnBrk="1" fontAlgn="auto" hangingPunct="1">
              <a:spcBef>
                <a:spcPts val="0"/>
              </a:spcBef>
              <a:spcAft>
                <a:spcPts val="0"/>
              </a:spcAft>
            </a:pPr>
            <a:endParaRPr lang="en-US" dirty="0">
              <a:solidFill>
                <a:prstClr val="black"/>
              </a:solidFill>
              <a:latin typeface="Calibri" panose="020F0502020204030204"/>
              <a:cs typeface="+mn-cs"/>
            </a:endParaRPr>
          </a:p>
        </p:txBody>
      </p:sp>
      <p:sp>
        <p:nvSpPr>
          <p:cNvPr id="4" name="Slide Number Placeholder 3"/>
          <p:cNvSpPr>
            <a:spLocks noGrp="1"/>
          </p:cNvSpPr>
          <p:nvPr>
            <p:ph type="sldNum" sz="quarter" idx="12"/>
          </p:nvPr>
        </p:nvSpPr>
        <p:spPr>
          <a:xfrm>
            <a:off x="4368800" y="4237567"/>
            <a:ext cx="1422400" cy="243417"/>
          </a:xfrm>
          <a:prstGeom prst="rect">
            <a:avLst/>
          </a:prstGeom>
        </p:spPr>
        <p:txBody>
          <a:bodyPr/>
          <a:lstStyle/>
          <a:p>
            <a:pPr eaLnBrk="1" fontAlgn="auto" hangingPunct="1">
              <a:spcBef>
                <a:spcPts val="0"/>
              </a:spcBef>
              <a:spcAft>
                <a:spcPts val="0"/>
              </a:spcAft>
            </a:pPr>
            <a:fld id="{B6F15528-21DE-4FAA-801E-634DDDAF4B2B}" type="slidenum">
              <a:rPr lang="en-US" smtClean="0">
                <a:solidFill>
                  <a:prstClr val="black"/>
                </a:solidFill>
                <a:latin typeface="Calibri" panose="020F0502020204030204"/>
                <a:cs typeface="+mn-cs"/>
              </a:rPr>
              <a:pPr eaLnBrk="1" fontAlgn="auto" hangingPunct="1">
                <a:spcBef>
                  <a:spcPts val="0"/>
                </a:spcBef>
                <a:spcAft>
                  <a:spcPts val="0"/>
                </a:spcAft>
              </a:pPr>
              <a:t>‹#›</a:t>
            </a:fld>
            <a:endParaRPr lang="en-US" dirty="0">
              <a:solidFill>
                <a:prstClr val="black"/>
              </a:solidFill>
              <a:latin typeface="Calibri" panose="020F0502020204030204"/>
              <a:cs typeface="+mn-cs"/>
            </a:endParaRPr>
          </a:p>
        </p:txBody>
      </p:sp>
    </p:spTree>
    <p:extLst>
      <p:ext uri="{BB962C8B-B14F-4D97-AF65-F5344CB8AC3E}">
        <p14:creationId xmlns:p14="http://schemas.microsoft.com/office/powerpoint/2010/main" val="23035205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F5CA75-5C0C-4184-A226-BD56A5FDDEE1}"/>
              </a:ext>
            </a:extLst>
          </p:cNvPr>
          <p:cNvSpPr>
            <a:spLocks noGrp="1"/>
          </p:cNvSpPr>
          <p:nvPr>
            <p:ph type="ctrTitle"/>
          </p:nvPr>
        </p:nvSpPr>
        <p:spPr>
          <a:xfrm>
            <a:off x="1524000" y="1122363"/>
            <a:ext cx="9144000" cy="2387600"/>
          </a:xfrm>
        </p:spPr>
        <p:txBody>
          <a:bodyPr anchor="b"/>
          <a:lstStyle>
            <a:lvl1pPr algn="ctr">
              <a:defRPr sz="60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xmlns="" id="{392ABD2F-CC22-4537-8356-A976C7B77D29}"/>
              </a:ext>
            </a:extLst>
          </p:cNvPr>
          <p:cNvSpPr>
            <a:spLocks noGrp="1"/>
          </p:cNvSpPr>
          <p:nvPr>
            <p:ph type="subTitle" idx="1"/>
          </p:nvPr>
        </p:nvSpPr>
        <p:spPr>
          <a:xfrm>
            <a:off x="1524000" y="3602038"/>
            <a:ext cx="9144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42C0B8A9-957F-4335-84A5-C4B80A0F07A5}"/>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01/02/2023</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0B2D2E72-0FA6-4B33-83E3-8CEFDEE84AAD}"/>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473FFD68-7007-4B26-A659-D873A495A6A5}"/>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375679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B334AC-2937-4EF5-AFA9-3ECA85970275}"/>
              </a:ext>
            </a:extLst>
          </p:cNvPr>
          <p:cNvSpPr>
            <a:spLocks noGrp="1"/>
          </p:cNvSpPr>
          <p:nvPr>
            <p:ph type="title"/>
          </p:nvPr>
        </p:nvSpPr>
        <p:spPr>
          <a:xfrm>
            <a:off x="838200" y="681037"/>
            <a:ext cx="10515600" cy="1009651"/>
          </a:xfrm>
        </p:spPr>
        <p:txBody>
          <a:bodyPr/>
          <a:lstStyle>
            <a:lvl1pPr algn="ct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538EEA06-C0DE-49F4-A1F2-0AE16E3D8703}"/>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xmlns="" id="{85472DCD-2FB0-487F-91BE-2183F59AD614}"/>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01/02/2023</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92F53D79-6415-4E1D-A014-09A15564B531}"/>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80B14B46-F88A-4435-8E3A-420A4A863AAF}"/>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177947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08067F-3DBA-4A4F-B312-AD7DBEC964F4}"/>
              </a:ext>
            </a:extLst>
          </p:cNvPr>
          <p:cNvSpPr>
            <a:spLocks noGrp="1"/>
          </p:cNvSpPr>
          <p:nvPr>
            <p:ph type="title"/>
          </p:nvPr>
        </p:nvSpPr>
        <p:spPr>
          <a:xfrm>
            <a:off x="831850" y="1709738"/>
            <a:ext cx="10515600" cy="2852737"/>
          </a:xfrm>
        </p:spPr>
        <p:txBody>
          <a:bodyPr anchor="b"/>
          <a:lstStyle>
            <a:lvl1pPr>
              <a:defRPr sz="60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6361975D-6340-4F8E-BC8A-B4A9117422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13E063C-52A5-4278-BE75-68BD4AD9EB51}"/>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01/02/2023</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D6CCE9F1-F06F-400F-8F48-0DF9F9D5227E}"/>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81A82827-6550-4B64-A366-F69754BD1A44}"/>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495286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CCFDA3-2054-4AFD-B9DE-CC336A4628FB}"/>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EFD9FFE3-44BF-48CE-A770-A7EC535D2781}"/>
              </a:ext>
            </a:extLst>
          </p:cNvPr>
          <p:cNvSpPr>
            <a:spLocks noGrp="1"/>
          </p:cNvSpPr>
          <p:nvPr>
            <p:ph sz="half" idx="1"/>
          </p:nvPr>
        </p:nvSpPr>
        <p:spPr>
          <a:xfrm>
            <a:off x="838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32272159-FCF1-424F-8D47-0F8A40318379}"/>
              </a:ext>
            </a:extLst>
          </p:cNvPr>
          <p:cNvSpPr>
            <a:spLocks noGrp="1"/>
          </p:cNvSpPr>
          <p:nvPr>
            <p:ph sz="half" idx="2"/>
          </p:nvPr>
        </p:nvSpPr>
        <p:spPr>
          <a:xfrm>
            <a:off x="6172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01DD339C-51B4-4AFC-BFDE-3FAA011F6EF3}"/>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01/02/2023</a:t>
            </a:fld>
            <a:endParaRPr lang="en-GB">
              <a:solidFill>
                <a:prstClr val="black">
                  <a:tint val="75000"/>
                </a:prstClr>
              </a:solidFill>
            </a:endParaRPr>
          </a:p>
        </p:txBody>
      </p:sp>
      <p:sp>
        <p:nvSpPr>
          <p:cNvPr id="6" name="Footer Placeholder 5">
            <a:extLst>
              <a:ext uri="{FF2B5EF4-FFF2-40B4-BE49-F238E27FC236}">
                <a16:creationId xmlns:a16="http://schemas.microsoft.com/office/drawing/2014/main" xmlns="" id="{BE86C58C-4007-4F6A-8CEC-B0ACD4B63AF4}"/>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xmlns="" id="{F15B9C9F-5149-4AF3-A905-58005692817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7857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89AC2E-290E-42B1-9588-F44E861A30F0}"/>
              </a:ext>
            </a:extLst>
          </p:cNvPr>
          <p:cNvSpPr>
            <a:spLocks noGrp="1"/>
          </p:cNvSpPr>
          <p:nvPr>
            <p:ph type="title"/>
          </p:nvPr>
        </p:nvSpPr>
        <p:spPr>
          <a:xfrm>
            <a:off x="839788" y="365125"/>
            <a:ext cx="10515600" cy="1325563"/>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A1E18E56-2471-4A6D-807B-4FDFEEB1EA8A}"/>
              </a:ext>
            </a:extLst>
          </p:cNvPr>
          <p:cNvSpPr>
            <a:spLocks noGrp="1"/>
          </p:cNvSpPr>
          <p:nvPr>
            <p:ph type="body" idx="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CA9EB355-6781-4AFE-BAA4-F26C8EE81553}"/>
              </a:ext>
            </a:extLst>
          </p:cNvPr>
          <p:cNvSpPr>
            <a:spLocks noGrp="1"/>
          </p:cNvSpPr>
          <p:nvPr>
            <p:ph sz="half" idx="2"/>
          </p:nvPr>
        </p:nvSpPr>
        <p:spPr>
          <a:xfrm>
            <a:off x="839788" y="2505075"/>
            <a:ext cx="5157787"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FAE21623-DFE5-44A5-B426-564C95095BBA}"/>
              </a:ext>
            </a:extLst>
          </p:cNvPr>
          <p:cNvSpPr>
            <a:spLocks noGrp="1"/>
          </p:cNvSpPr>
          <p:nvPr>
            <p:ph type="body" sz="quarter" idx="3"/>
          </p:nvPr>
        </p:nvSpPr>
        <p:spPr>
          <a:xfrm>
            <a:off x="6172200" y="1681163"/>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2A875BC1-E608-43E6-AA0C-56E14AA13689}"/>
              </a:ext>
            </a:extLst>
          </p:cNvPr>
          <p:cNvSpPr>
            <a:spLocks noGrp="1"/>
          </p:cNvSpPr>
          <p:nvPr>
            <p:ph sz="quarter" idx="4"/>
          </p:nvPr>
        </p:nvSpPr>
        <p:spPr>
          <a:xfrm>
            <a:off x="6172200" y="2505075"/>
            <a:ext cx="5183188"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6BE76584-2EF7-4DB4-BDB6-DCEF31BBEFB9}"/>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01/02/2023</a:t>
            </a:fld>
            <a:endParaRPr lang="en-GB">
              <a:solidFill>
                <a:prstClr val="black">
                  <a:tint val="75000"/>
                </a:prstClr>
              </a:solidFill>
            </a:endParaRPr>
          </a:p>
        </p:txBody>
      </p:sp>
      <p:sp>
        <p:nvSpPr>
          <p:cNvPr id="8" name="Footer Placeholder 7">
            <a:extLst>
              <a:ext uri="{FF2B5EF4-FFF2-40B4-BE49-F238E27FC236}">
                <a16:creationId xmlns:a16="http://schemas.microsoft.com/office/drawing/2014/main" xmlns="" id="{2F0BF5CE-C37F-48B2-89EE-FF7ADF818F55}"/>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9" name="Slide Number Placeholder 8">
            <a:extLst>
              <a:ext uri="{FF2B5EF4-FFF2-40B4-BE49-F238E27FC236}">
                <a16:creationId xmlns:a16="http://schemas.microsoft.com/office/drawing/2014/main" xmlns="" id="{EABC7600-99E7-4E3E-B545-F087255BCF6A}"/>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829168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C91F7F-A4B5-4F28-8287-035D1BD88655}"/>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xmlns="" id="{281FE894-AC6B-4B02-B32B-11ADCA35DDBF}"/>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01/02/2023</a:t>
            </a:fld>
            <a:endParaRPr lang="en-GB">
              <a:solidFill>
                <a:prstClr val="black">
                  <a:tint val="75000"/>
                </a:prstClr>
              </a:solidFill>
            </a:endParaRPr>
          </a:p>
        </p:txBody>
      </p:sp>
      <p:sp>
        <p:nvSpPr>
          <p:cNvPr id="4" name="Footer Placeholder 3">
            <a:extLst>
              <a:ext uri="{FF2B5EF4-FFF2-40B4-BE49-F238E27FC236}">
                <a16:creationId xmlns:a16="http://schemas.microsoft.com/office/drawing/2014/main" xmlns="" id="{C4B58084-43FE-41EB-A66D-74125945990B}"/>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5" name="Slide Number Placeholder 4">
            <a:extLst>
              <a:ext uri="{FF2B5EF4-FFF2-40B4-BE49-F238E27FC236}">
                <a16:creationId xmlns:a16="http://schemas.microsoft.com/office/drawing/2014/main" xmlns="" id="{D88BADB5-82B8-41BA-B93F-F7D912DA0EA3}"/>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524295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6D3F560E-813A-4F83-A832-D79D522588CC}"/>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01/02/2023</a:t>
            </a:fld>
            <a:endParaRPr lang="en-GB">
              <a:solidFill>
                <a:prstClr val="black">
                  <a:tint val="75000"/>
                </a:prstClr>
              </a:solidFill>
            </a:endParaRPr>
          </a:p>
        </p:txBody>
      </p:sp>
      <p:sp>
        <p:nvSpPr>
          <p:cNvPr id="3" name="Footer Placeholder 2">
            <a:extLst>
              <a:ext uri="{FF2B5EF4-FFF2-40B4-BE49-F238E27FC236}">
                <a16:creationId xmlns:a16="http://schemas.microsoft.com/office/drawing/2014/main" xmlns="" id="{48F0C6A4-964C-467B-B856-8D06E1F470B6}"/>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4" name="Slide Number Placeholder 3">
            <a:extLst>
              <a:ext uri="{FF2B5EF4-FFF2-40B4-BE49-F238E27FC236}">
                <a16:creationId xmlns:a16="http://schemas.microsoft.com/office/drawing/2014/main" xmlns="" id="{E71E6528-43A0-44E4-BA27-63B8F14CC7AC}"/>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759741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44A768-7F13-4979-965A-1A8C86FD9F93}"/>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42B7E337-6262-422C-92D6-85657D827392}"/>
              </a:ext>
            </a:extLst>
          </p:cNvPr>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D132A10C-54A1-45AE-B3A8-05BB88846A4F}"/>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67EA00B-EE48-411D-B94A-B297805B78A4}"/>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01/02/2023</a:t>
            </a:fld>
            <a:endParaRPr lang="en-GB">
              <a:solidFill>
                <a:prstClr val="black">
                  <a:tint val="75000"/>
                </a:prstClr>
              </a:solidFill>
            </a:endParaRPr>
          </a:p>
        </p:txBody>
      </p:sp>
      <p:sp>
        <p:nvSpPr>
          <p:cNvPr id="6" name="Footer Placeholder 5">
            <a:extLst>
              <a:ext uri="{FF2B5EF4-FFF2-40B4-BE49-F238E27FC236}">
                <a16:creationId xmlns:a16="http://schemas.microsoft.com/office/drawing/2014/main" xmlns="" id="{F349EB8B-030A-47FB-A075-43BDC4156AF7}"/>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xmlns="" id="{4518A490-C955-4F6F-8FFF-2E06D46BC022}"/>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548469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0A49AC-2E61-45A2-AE6A-17B06312D9DB}"/>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EED83885-F29A-4720-8D6B-0D6A61113962}"/>
              </a:ext>
            </a:extLst>
          </p:cNvPr>
          <p:cNvSpPr>
            <a:spLocks noGrp="1"/>
          </p:cNvSpPr>
          <p:nvPr>
            <p:ph type="pic" idx="1"/>
          </p:nvPr>
        </p:nvSpPr>
        <p:spPr>
          <a:xfrm>
            <a:off x="5183188" y="987425"/>
            <a:ext cx="6172200" cy="4873625"/>
          </a:xfr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xmlns="" id="{BF5EE983-C8F3-47DB-8462-78B215B1438E}"/>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9925F0C-B1FA-4035-AFC9-064FC1A0D6B1}"/>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01/02/2023</a:t>
            </a:fld>
            <a:endParaRPr lang="en-GB">
              <a:solidFill>
                <a:prstClr val="black">
                  <a:tint val="75000"/>
                </a:prstClr>
              </a:solidFill>
            </a:endParaRPr>
          </a:p>
        </p:txBody>
      </p:sp>
      <p:sp>
        <p:nvSpPr>
          <p:cNvPr id="6" name="Footer Placeholder 5">
            <a:extLst>
              <a:ext uri="{FF2B5EF4-FFF2-40B4-BE49-F238E27FC236}">
                <a16:creationId xmlns:a16="http://schemas.microsoft.com/office/drawing/2014/main" xmlns="" id="{F35DE4EE-2538-4ED8-98D7-67BCBCB72150}"/>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xmlns="" id="{D43F1744-3E63-47CC-8CDC-57C2CC02836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356403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0F1E33-6095-45B3-9DAB-AB4A0F2C435E}"/>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A4B3088A-3849-41CB-95F9-58FC8A934A45}"/>
              </a:ext>
            </a:extLst>
          </p:cNvPr>
          <p:cNvSpPr>
            <a:spLocks noGrp="1"/>
          </p:cNvSpPr>
          <p:nvPr>
            <p:ph type="body" orient="vert" idx="1"/>
          </p:nvPr>
        </p:nvSpPr>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A0BC8A6A-C874-435C-ADDF-FA7C292BBA58}"/>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01/02/2023</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E0DDB143-B810-47B2-A2E4-DECB81EAC304}"/>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57147BBF-0691-4506-BB21-56F39CEB5174}"/>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333373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FBFF223-CCBD-40C8-B945-E60A154ED55B}"/>
              </a:ext>
            </a:extLst>
          </p:cNvPr>
          <p:cNvSpPr>
            <a:spLocks noGrp="1"/>
          </p:cNvSpPr>
          <p:nvPr>
            <p:ph type="title" orient="vert"/>
          </p:nvPr>
        </p:nvSpPr>
        <p:spPr>
          <a:xfrm>
            <a:off x="8724900" y="365125"/>
            <a:ext cx="2628900" cy="5811838"/>
          </a:xfrm>
        </p:spPr>
        <p:txBody>
          <a:bodyPr vert="eaVert"/>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78957F96-8C24-44F1-A448-FCEB717B54BA}"/>
              </a:ext>
            </a:extLst>
          </p:cNvPr>
          <p:cNvSpPr>
            <a:spLocks noGrp="1"/>
          </p:cNvSpPr>
          <p:nvPr>
            <p:ph type="body" orient="vert" idx="1"/>
          </p:nvPr>
        </p:nvSpPr>
        <p:spPr>
          <a:xfrm>
            <a:off x="838200" y="365125"/>
            <a:ext cx="7734300" cy="5811838"/>
          </a:xfrm>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4ABF8626-C233-491F-A2DC-FA42A08C24B0}"/>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79F128F-A268-4394-B121-16B06B629BC0}" type="datetimeFigureOut">
              <a:rPr lang="en-GB" smtClean="0">
                <a:solidFill>
                  <a:prstClr val="black">
                    <a:tint val="75000"/>
                  </a:prstClr>
                </a:solidFill>
              </a:rPr>
              <a:pPr/>
              <a:t>01/02/2023</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30C0704E-1FF2-42C9-8471-F14C101A474E}"/>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CEFCC291-501B-4F5B-A2F1-A8D3066A22B3}"/>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C6A37E8-03F2-4A2A-B1E5-E6479DDAD58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56227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7.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17917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5A7907EE-B4D0-405F-8280-0078FD7AEF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A88FFBEB-9B40-4759-92CA-0CD70FC5D7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080F3081-43B9-4F38-A764-42D4D50C05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B79F128F-A268-4394-B121-16B06B629BC0}" type="datetimeFigureOut">
              <a:rPr lang="en-GB" smtClean="0">
                <a:solidFill>
                  <a:prstClr val="black">
                    <a:tint val="75000"/>
                  </a:prstClr>
                </a:solidFill>
                <a:latin typeface="Arial" panose="020B0604020202020204"/>
                <a:cs typeface="+mn-cs"/>
              </a:rPr>
              <a:pPr eaLnBrk="1" fontAlgn="auto" hangingPunct="1">
                <a:spcBef>
                  <a:spcPts val="0"/>
                </a:spcBef>
                <a:spcAft>
                  <a:spcPts val="0"/>
                </a:spcAft>
              </a:pPr>
              <a:t>01/02/2023</a:t>
            </a:fld>
            <a:endParaRPr lang="en-GB">
              <a:solidFill>
                <a:prstClr val="black">
                  <a:tint val="75000"/>
                </a:prstClr>
              </a:solidFill>
              <a:latin typeface="Arial" panose="020B0604020202020204"/>
              <a:cs typeface="+mn-cs"/>
            </a:endParaRPr>
          </a:p>
        </p:txBody>
      </p:sp>
      <p:sp>
        <p:nvSpPr>
          <p:cNvPr id="5" name="Footer Placeholder 4">
            <a:extLst>
              <a:ext uri="{FF2B5EF4-FFF2-40B4-BE49-F238E27FC236}">
                <a16:creationId xmlns:a16="http://schemas.microsoft.com/office/drawing/2014/main" xmlns="" id="{ABED2039-6CC0-4938-9FB0-81896E7976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GB">
              <a:solidFill>
                <a:prstClr val="black">
                  <a:tint val="75000"/>
                </a:prstClr>
              </a:solidFill>
              <a:latin typeface="Arial" panose="020B0604020202020204"/>
              <a:cs typeface="+mn-cs"/>
            </a:endParaRPr>
          </a:p>
        </p:txBody>
      </p:sp>
      <p:sp>
        <p:nvSpPr>
          <p:cNvPr id="6" name="Slide Number Placeholder 5">
            <a:extLst>
              <a:ext uri="{FF2B5EF4-FFF2-40B4-BE49-F238E27FC236}">
                <a16:creationId xmlns:a16="http://schemas.microsoft.com/office/drawing/2014/main" xmlns="" id="{0354EFA5-DD67-4891-B53C-20EC935139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FC6A37E8-03F2-4A2A-B1E5-E6479DDAD58D}" type="slidenum">
              <a:rPr lang="en-GB" smtClean="0">
                <a:solidFill>
                  <a:prstClr val="black">
                    <a:tint val="75000"/>
                  </a:prstClr>
                </a:solidFill>
                <a:latin typeface="Arial" panose="020B0604020202020204"/>
                <a:cs typeface="+mn-cs"/>
              </a:rPr>
              <a:pPr eaLnBrk="1" fontAlgn="auto" hangingPunct="1">
                <a:spcBef>
                  <a:spcPts val="0"/>
                </a:spcBef>
                <a:spcAft>
                  <a:spcPts val="0"/>
                </a:spcAft>
              </a:pPr>
              <a:t>‹#›</a:t>
            </a:fld>
            <a:endParaRPr lang="en-GB">
              <a:solidFill>
                <a:prstClr val="black">
                  <a:tint val="75000"/>
                </a:prstClr>
              </a:solidFill>
              <a:latin typeface="Arial" panose="020B0604020202020204"/>
              <a:cs typeface="+mn-cs"/>
            </a:endParaRPr>
          </a:p>
        </p:txBody>
      </p:sp>
    </p:spTree>
    <p:extLst>
      <p:ext uri="{BB962C8B-B14F-4D97-AF65-F5344CB8AC3E}">
        <p14:creationId xmlns:p14="http://schemas.microsoft.com/office/powerpoint/2010/main" val="372750894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rkcvs.org.uk/york-cvs-training-and-even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468485" y="2725867"/>
            <a:ext cx="10048012" cy="2657559"/>
          </a:xfrm>
        </p:spPr>
        <p:txBody>
          <a:bodyPr/>
          <a:lstStyle/>
          <a:p>
            <a:r>
              <a:rPr lang="en-GB" sz="6000" dirty="0">
                <a:solidFill>
                  <a:schemeClr val="tx1"/>
                </a:solidFill>
              </a:rPr>
              <a:t>York VCSE Assembly </a:t>
            </a:r>
          </a:p>
          <a:p>
            <a:r>
              <a:rPr lang="en-GB" sz="4000" dirty="0">
                <a:solidFill>
                  <a:schemeClr val="tx1"/>
                </a:solidFill>
              </a:rPr>
              <a:t>Health and Care in York</a:t>
            </a:r>
          </a:p>
        </p:txBody>
      </p:sp>
      <p:sp>
        <p:nvSpPr>
          <p:cNvPr id="4" name="Text Placeholder 3"/>
          <p:cNvSpPr>
            <a:spLocks noGrp="1"/>
          </p:cNvSpPr>
          <p:nvPr>
            <p:ph type="body" sz="quarter" idx="14"/>
          </p:nvPr>
        </p:nvSpPr>
        <p:spPr>
          <a:xfrm>
            <a:off x="6225988" y="5720663"/>
            <a:ext cx="5290509" cy="507142"/>
          </a:xfrm>
        </p:spPr>
        <p:txBody>
          <a:bodyPr lIns="91440" tIns="45720" rIns="91440" bIns="45720" anchor="t">
            <a:noAutofit/>
          </a:bodyPr>
          <a:lstStyle/>
          <a:p>
            <a:r>
              <a:rPr lang="en-GB" sz="2800" dirty="0">
                <a:solidFill>
                  <a:schemeClr val="tx1"/>
                </a:solidFill>
                <a:latin typeface="Arial"/>
                <a:cs typeface="Arial"/>
              </a:rPr>
              <a:t>Wednesday 25 January 2023</a:t>
            </a:r>
          </a:p>
        </p:txBody>
      </p:sp>
      <p:cxnSp>
        <p:nvCxnSpPr>
          <p:cNvPr id="5" name="Straight Connector 4"/>
          <p:cNvCxnSpPr/>
          <p:nvPr/>
        </p:nvCxnSpPr>
        <p:spPr>
          <a:xfrm flipV="1">
            <a:off x="1612202" y="6360943"/>
            <a:ext cx="9904295" cy="454"/>
          </a:xfrm>
          <a:prstGeom prst="line">
            <a:avLst/>
          </a:prstGeom>
          <a:ln w="19050">
            <a:solidFill>
              <a:srgbClr val="4AB7A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2175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73221" y="2487706"/>
            <a:ext cx="10877802" cy="2675965"/>
          </a:xfrm>
        </p:spPr>
        <p:txBody>
          <a:bodyPr/>
          <a:lstStyle/>
          <a:p>
            <a:r>
              <a:rPr lang="en-GB" dirty="0">
                <a:solidFill>
                  <a:schemeClr val="tx1"/>
                </a:solidFill>
              </a:rPr>
              <a:t>Volunteers at the heart of the</a:t>
            </a:r>
          </a:p>
          <a:p>
            <a:r>
              <a:rPr lang="en-GB" dirty="0">
                <a:solidFill>
                  <a:schemeClr val="tx1"/>
                </a:solidFill>
              </a:rPr>
              <a:t>Health and Care System  </a:t>
            </a:r>
          </a:p>
          <a:p>
            <a:endParaRPr lang="en-GB" sz="3200" b="0" dirty="0">
              <a:solidFill>
                <a:schemeClr val="tx1"/>
              </a:solidFill>
            </a:endParaRPr>
          </a:p>
          <a:p>
            <a:r>
              <a:rPr lang="en-GB" sz="2800" b="0" dirty="0">
                <a:solidFill>
                  <a:schemeClr val="tx1"/>
                </a:solidFill>
              </a:rPr>
              <a:t>Alison </a:t>
            </a:r>
            <a:r>
              <a:rPr lang="en-GB" sz="2800" b="0" dirty="0" err="1">
                <a:solidFill>
                  <a:schemeClr val="tx1"/>
                </a:solidFill>
              </a:rPr>
              <a:t>Semmence</a:t>
            </a:r>
            <a:r>
              <a:rPr lang="en-GB" sz="2800" b="0" dirty="0">
                <a:solidFill>
                  <a:schemeClr val="tx1"/>
                </a:solidFill>
              </a:rPr>
              <a:t>, Chief Executive, York CVS </a:t>
            </a:r>
          </a:p>
        </p:txBody>
      </p:sp>
    </p:spTree>
    <p:extLst>
      <p:ext uri="{BB962C8B-B14F-4D97-AF65-F5344CB8AC3E}">
        <p14:creationId xmlns:p14="http://schemas.microsoft.com/office/powerpoint/2010/main" val="2298155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xmlns="" id="{5710E3F9-B8F9-E396-079E-F35ADCD6252D}"/>
              </a:ext>
            </a:extLst>
          </p:cNvPr>
          <p:cNvGraphicFramePr>
            <a:graphicFrameLocks noGrp="1"/>
          </p:cNvGraphicFramePr>
          <p:nvPr>
            <p:extLst>
              <p:ext uri="{D42A27DB-BD31-4B8C-83A1-F6EECF244321}">
                <p14:modId xmlns:p14="http://schemas.microsoft.com/office/powerpoint/2010/main" val="1559061124"/>
              </p:ext>
            </p:extLst>
          </p:nvPr>
        </p:nvGraphicFramePr>
        <p:xfrm>
          <a:off x="293473" y="1241138"/>
          <a:ext cx="11605054" cy="5462717"/>
        </p:xfrm>
        <a:graphic>
          <a:graphicData uri="http://schemas.openxmlformats.org/drawingml/2006/table">
            <a:tbl>
              <a:tblPr firstRow="1" firstCol="1" bandRow="1">
                <a:tableStyleId>{5940675A-B579-460E-94D1-54222C63F5DA}</a:tableStyleId>
              </a:tblPr>
              <a:tblGrid>
                <a:gridCol w="608636">
                  <a:extLst>
                    <a:ext uri="{9D8B030D-6E8A-4147-A177-3AD203B41FA5}">
                      <a16:colId xmlns:a16="http://schemas.microsoft.com/office/drawing/2014/main" xmlns="" val="4254489997"/>
                    </a:ext>
                  </a:extLst>
                </a:gridCol>
                <a:gridCol w="853532">
                  <a:extLst>
                    <a:ext uri="{9D8B030D-6E8A-4147-A177-3AD203B41FA5}">
                      <a16:colId xmlns:a16="http://schemas.microsoft.com/office/drawing/2014/main" xmlns="" val="3664522708"/>
                    </a:ext>
                  </a:extLst>
                </a:gridCol>
                <a:gridCol w="895053">
                  <a:extLst>
                    <a:ext uri="{9D8B030D-6E8A-4147-A177-3AD203B41FA5}">
                      <a16:colId xmlns:a16="http://schemas.microsoft.com/office/drawing/2014/main" xmlns="" val="3606950121"/>
                    </a:ext>
                  </a:extLst>
                </a:gridCol>
                <a:gridCol w="1145668">
                  <a:extLst>
                    <a:ext uri="{9D8B030D-6E8A-4147-A177-3AD203B41FA5}">
                      <a16:colId xmlns:a16="http://schemas.microsoft.com/office/drawing/2014/main" xmlns="" val="89941082"/>
                    </a:ext>
                  </a:extLst>
                </a:gridCol>
                <a:gridCol w="1253075">
                  <a:extLst>
                    <a:ext uri="{9D8B030D-6E8A-4147-A177-3AD203B41FA5}">
                      <a16:colId xmlns:a16="http://schemas.microsoft.com/office/drawing/2014/main" xmlns="" val="736275997"/>
                    </a:ext>
                  </a:extLst>
                </a:gridCol>
                <a:gridCol w="1008000">
                  <a:extLst>
                    <a:ext uri="{9D8B030D-6E8A-4147-A177-3AD203B41FA5}">
                      <a16:colId xmlns:a16="http://schemas.microsoft.com/office/drawing/2014/main" xmlns="" val="3221610988"/>
                    </a:ext>
                  </a:extLst>
                </a:gridCol>
                <a:gridCol w="972000">
                  <a:extLst>
                    <a:ext uri="{9D8B030D-6E8A-4147-A177-3AD203B41FA5}">
                      <a16:colId xmlns:a16="http://schemas.microsoft.com/office/drawing/2014/main" xmlns="" val="1688075565"/>
                    </a:ext>
                  </a:extLst>
                </a:gridCol>
                <a:gridCol w="1253075">
                  <a:extLst>
                    <a:ext uri="{9D8B030D-6E8A-4147-A177-3AD203B41FA5}">
                      <a16:colId xmlns:a16="http://schemas.microsoft.com/office/drawing/2014/main" xmlns="" val="612668461"/>
                    </a:ext>
                  </a:extLst>
                </a:gridCol>
                <a:gridCol w="1253075">
                  <a:extLst>
                    <a:ext uri="{9D8B030D-6E8A-4147-A177-3AD203B41FA5}">
                      <a16:colId xmlns:a16="http://schemas.microsoft.com/office/drawing/2014/main" xmlns="" val="1989602796"/>
                    </a:ext>
                  </a:extLst>
                </a:gridCol>
                <a:gridCol w="1145668">
                  <a:extLst>
                    <a:ext uri="{9D8B030D-6E8A-4147-A177-3AD203B41FA5}">
                      <a16:colId xmlns:a16="http://schemas.microsoft.com/office/drawing/2014/main" xmlns="" val="3077691298"/>
                    </a:ext>
                  </a:extLst>
                </a:gridCol>
                <a:gridCol w="1217272">
                  <a:extLst>
                    <a:ext uri="{9D8B030D-6E8A-4147-A177-3AD203B41FA5}">
                      <a16:colId xmlns:a16="http://schemas.microsoft.com/office/drawing/2014/main" xmlns="" val="3071966530"/>
                    </a:ext>
                  </a:extLst>
                </a:gridCol>
              </a:tblGrid>
              <a:tr h="413491">
                <a:tc>
                  <a:txBody>
                    <a:bodyPr/>
                    <a:lstStyle/>
                    <a:p>
                      <a:pPr algn="ctr">
                        <a:lnSpc>
                          <a:spcPct val="107000"/>
                        </a:lnSpc>
                        <a:spcAft>
                          <a:spcPts val="800"/>
                        </a:spcAft>
                      </a:pPr>
                      <a:endParaRPr lang="en-GB" sz="1100">
                        <a:effectLst/>
                        <a:latin typeface="+mn-lt"/>
                        <a:ea typeface="Calibri" panose="020F0502020204030204" pitchFamily="34" charset="0"/>
                        <a:cs typeface="Times New Roman" panose="02020603050405020304" pitchFamily="18" charset="0"/>
                      </a:endParaRPr>
                    </a:p>
                  </a:txBody>
                  <a:tcPr marL="68580" marR="68580" marT="0"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gridSpan="10">
                  <a:txBody>
                    <a:bodyPr/>
                    <a:lstStyle/>
                    <a:p>
                      <a:pPr algn="ctr">
                        <a:lnSpc>
                          <a:spcPct val="107000"/>
                        </a:lnSpc>
                        <a:spcAft>
                          <a:spcPts val="800"/>
                        </a:spcAft>
                      </a:pPr>
                      <a:r>
                        <a:rPr lang="en-GB" sz="2000" b="1" dirty="0">
                          <a:effectLst/>
                          <a:latin typeface="+mn-lt"/>
                        </a:rPr>
                        <a:t>Making HNY a better place to live and work</a:t>
                      </a:r>
                      <a:endParaRPr lang="en-GB" sz="1100" b="1"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xmlns="" val="4264574908"/>
                  </a:ext>
                </a:extLst>
              </a:tr>
              <a:tr h="267771">
                <a:tc>
                  <a:txBody>
                    <a:bodyPr/>
                    <a:lstStyle/>
                    <a:p>
                      <a:pPr algn="ctr">
                        <a:lnSpc>
                          <a:spcPct val="107000"/>
                        </a:lnSpc>
                        <a:spcAft>
                          <a:spcPts val="800"/>
                        </a:spcAft>
                      </a:pPr>
                      <a:r>
                        <a:rPr lang="en-GB" sz="800" kern="1200" dirty="0">
                          <a:solidFill>
                            <a:schemeClr val="tx1"/>
                          </a:solidFill>
                          <a:effectLst/>
                          <a:latin typeface="+mn-lt"/>
                          <a:ea typeface="+mn-ea"/>
                          <a:cs typeface="+mn-cs"/>
                        </a:rPr>
                        <a:t>Strategy pillar</a:t>
                      </a:r>
                    </a:p>
                  </a:txBody>
                  <a:tcPr marL="68580" marR="68580" marT="0"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gridSpan="2">
                  <a:txBody>
                    <a:bodyPr/>
                    <a:lstStyle/>
                    <a:p>
                      <a:pPr algn="ctr">
                        <a:lnSpc>
                          <a:spcPct val="107000"/>
                        </a:lnSpc>
                        <a:spcAft>
                          <a:spcPts val="800"/>
                        </a:spcAft>
                      </a:pPr>
                      <a:r>
                        <a:rPr lang="en-GB" sz="1400" b="1" dirty="0">
                          <a:effectLst/>
                          <a:latin typeface="+mn-lt"/>
                        </a:rPr>
                        <a:t>Be the Best Place to Work</a:t>
                      </a:r>
                      <a:endParaRPr lang="en-GB" sz="1400" b="1"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tcPr>
                </a:tc>
                <a:tc hMerge="1">
                  <a:txBody>
                    <a:bodyPr/>
                    <a:lstStyle/>
                    <a:p>
                      <a:endParaRPr lang="en-GB"/>
                    </a:p>
                  </a:txBody>
                  <a:tcPr/>
                </a:tc>
                <a:tc gridSpan="2">
                  <a:txBody>
                    <a:bodyPr/>
                    <a:lstStyle/>
                    <a:p>
                      <a:pPr algn="ctr">
                        <a:lnSpc>
                          <a:spcPct val="107000"/>
                        </a:lnSpc>
                        <a:spcAft>
                          <a:spcPts val="800"/>
                        </a:spcAft>
                      </a:pPr>
                      <a:r>
                        <a:rPr lang="en-GB" sz="1400" b="1" dirty="0">
                          <a:effectLst/>
                          <a:latin typeface="+mn-lt"/>
                        </a:rPr>
                        <a:t>Grow and train our workforce</a:t>
                      </a:r>
                      <a:endParaRPr lang="en-GB" sz="1400" b="1" dirty="0">
                        <a:effectLst/>
                        <a:latin typeface="+mn-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GB"/>
                    </a:p>
                  </a:txBody>
                  <a:tcPr/>
                </a:tc>
                <a:tc gridSpan="2">
                  <a:txBody>
                    <a:bodyPr/>
                    <a:lstStyle/>
                    <a:p>
                      <a:pPr algn="ctr">
                        <a:lnSpc>
                          <a:spcPct val="107000"/>
                        </a:lnSpc>
                        <a:spcAft>
                          <a:spcPts val="800"/>
                        </a:spcAft>
                      </a:pPr>
                      <a:r>
                        <a:rPr lang="en-GB" sz="1400" b="1" dirty="0">
                          <a:effectLst/>
                          <a:latin typeface="+mn-lt"/>
                        </a:rPr>
                        <a:t>Demonstrate system leadership</a:t>
                      </a:r>
                      <a:endParaRPr lang="en-GB" sz="1400" b="1" dirty="0">
                        <a:effectLst/>
                        <a:latin typeface="+mn-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GB"/>
                    </a:p>
                  </a:txBody>
                  <a:tcPr/>
                </a:tc>
                <a:tc gridSpan="2">
                  <a:txBody>
                    <a:bodyPr/>
                    <a:lstStyle/>
                    <a:p>
                      <a:pPr algn="ctr">
                        <a:lnSpc>
                          <a:spcPct val="107000"/>
                        </a:lnSpc>
                        <a:spcAft>
                          <a:spcPts val="800"/>
                        </a:spcAft>
                      </a:pPr>
                      <a:r>
                        <a:rPr lang="en-GB" sz="1400" b="1" dirty="0">
                          <a:effectLst/>
                          <a:latin typeface="+mn-lt"/>
                        </a:rPr>
                        <a:t>Embrace new ways of working</a:t>
                      </a:r>
                      <a:endParaRPr lang="en-GB" sz="1400" b="1" dirty="0">
                        <a:effectLst/>
                        <a:latin typeface="+mn-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GB"/>
                    </a:p>
                  </a:txBody>
                  <a:tcPr/>
                </a:tc>
                <a:tc gridSpan="2">
                  <a:txBody>
                    <a:bodyPr/>
                    <a:lstStyle/>
                    <a:p>
                      <a:pPr algn="ctr">
                        <a:lnSpc>
                          <a:spcPct val="107000"/>
                        </a:lnSpc>
                        <a:spcAft>
                          <a:spcPts val="800"/>
                        </a:spcAft>
                      </a:pPr>
                      <a:r>
                        <a:rPr lang="en-GB" sz="1400" b="1" dirty="0">
                          <a:effectLst/>
                          <a:latin typeface="+mn-lt"/>
                        </a:rPr>
                        <a:t>Building strong foundations</a:t>
                      </a:r>
                      <a:endParaRPr lang="en-GB" sz="1400" b="1" dirty="0">
                        <a:effectLst/>
                        <a:latin typeface="+mn-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GB"/>
                    </a:p>
                  </a:txBody>
                  <a:tcPr/>
                </a:tc>
                <a:extLst>
                  <a:ext uri="{0D108BD9-81ED-4DB2-BD59-A6C34878D82A}">
                    <a16:rowId xmlns:a16="http://schemas.microsoft.com/office/drawing/2014/main" xmlns="" val="1866035408"/>
                  </a:ext>
                </a:extLst>
              </a:tr>
              <a:tr h="790285">
                <a:tc>
                  <a:txBody>
                    <a:bodyPr/>
                    <a:lstStyle/>
                    <a:p>
                      <a:pPr algn="ctr">
                        <a:lnSpc>
                          <a:spcPct val="107000"/>
                        </a:lnSpc>
                        <a:spcAft>
                          <a:spcPts val="800"/>
                        </a:spcAft>
                      </a:pPr>
                      <a:r>
                        <a:rPr lang="en-GB" sz="800" kern="1200" dirty="0">
                          <a:solidFill>
                            <a:schemeClr val="tx1"/>
                          </a:solidFill>
                          <a:effectLst/>
                          <a:latin typeface="+mn-lt"/>
                          <a:ea typeface="+mn-ea"/>
                          <a:cs typeface="+mn-cs"/>
                        </a:rPr>
                        <a:t>Strategy sub-pillar </a:t>
                      </a:r>
                    </a:p>
                  </a:txBody>
                  <a:tcPr marL="36195" marR="36195" marT="0"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800"/>
                        </a:spcAft>
                      </a:pPr>
                      <a:r>
                        <a:rPr lang="en-GB" sz="900" dirty="0">
                          <a:effectLst/>
                          <a:latin typeface="+mn-lt"/>
                        </a:rPr>
                        <a:t>Supporting staff health and wellbeing</a:t>
                      </a:r>
                      <a:endParaRPr lang="en-GB" sz="900" dirty="0">
                        <a:effectLst/>
                        <a:latin typeface="+mn-lt"/>
                        <a:ea typeface="Calibri" panose="020F0502020204030204" pitchFamily="34"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tcPr>
                </a:tc>
                <a:tc>
                  <a:txBody>
                    <a:bodyPr/>
                    <a:lstStyle/>
                    <a:p>
                      <a:pPr algn="ctr">
                        <a:lnSpc>
                          <a:spcPct val="107000"/>
                        </a:lnSpc>
                        <a:spcAft>
                          <a:spcPts val="800"/>
                        </a:spcAft>
                      </a:pPr>
                      <a:r>
                        <a:rPr lang="en-GB" sz="900" dirty="0">
                          <a:effectLst/>
                          <a:latin typeface="+mn-lt"/>
                        </a:rPr>
                        <a:t>Supporting inclusion and belonging</a:t>
                      </a:r>
                      <a:endParaRPr lang="en-GB" sz="900" dirty="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GB" sz="900" dirty="0">
                          <a:effectLst/>
                          <a:latin typeface="+mn-lt"/>
                        </a:rPr>
                        <a:t>Growing the workforce of the future and ensuring adequate workforce supply</a:t>
                      </a:r>
                      <a:endParaRPr lang="en-GB" sz="900" dirty="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GB" sz="900" dirty="0">
                          <a:effectLst/>
                          <a:latin typeface="+mn-lt"/>
                        </a:rPr>
                        <a:t>Educating, training and developing people and managing talent</a:t>
                      </a:r>
                      <a:endParaRPr lang="en-GB" sz="900" dirty="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GB" sz="900" dirty="0">
                          <a:effectLst/>
                          <a:latin typeface="+mn-lt"/>
                        </a:rPr>
                        <a:t>Valuing and supporting leadership at all levels</a:t>
                      </a:r>
                      <a:endParaRPr lang="en-GB" sz="900" dirty="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GB" sz="900" dirty="0">
                          <a:effectLst/>
                          <a:latin typeface="+mn-lt"/>
                        </a:rPr>
                        <a:t>Supporting system design and development</a:t>
                      </a:r>
                      <a:endParaRPr lang="en-GB" sz="900" dirty="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GB" sz="900" dirty="0">
                          <a:effectLst/>
                          <a:latin typeface="+mn-lt"/>
                        </a:rPr>
                        <a:t>All sectors workforce transformation including VCSE</a:t>
                      </a:r>
                      <a:endParaRPr lang="en-GB" sz="900" dirty="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GB" sz="900" dirty="0">
                          <a:effectLst/>
                          <a:latin typeface="+mn-lt"/>
                        </a:rPr>
                        <a:t>Carers and volunteers</a:t>
                      </a:r>
                      <a:endParaRPr lang="en-GB" sz="900" dirty="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GB" sz="900" dirty="0">
                          <a:effectLst/>
                          <a:latin typeface="+mn-lt"/>
                        </a:rPr>
                        <a:t>Transforming People Services and supporting the People profession</a:t>
                      </a:r>
                      <a:endParaRPr lang="en-GB" sz="9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900" dirty="0">
                          <a:effectLst/>
                          <a:latin typeface="+mn-lt"/>
                        </a:rPr>
                        <a:t>Leading coordinated workforce planning using analysis and intelligence</a:t>
                      </a:r>
                      <a:endParaRPr lang="en-GB" sz="9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4204155596"/>
                  </a:ext>
                </a:extLst>
              </a:tr>
              <a:tr h="452846">
                <a:tc>
                  <a:txBody>
                    <a:bodyPr/>
                    <a:lstStyle/>
                    <a:p>
                      <a:pPr algn="ctr">
                        <a:lnSpc>
                          <a:spcPct val="107000"/>
                        </a:lnSpc>
                        <a:spcAft>
                          <a:spcPts val="800"/>
                        </a:spcAft>
                      </a:pPr>
                      <a:r>
                        <a:rPr lang="en-GB" sz="800" kern="1200" dirty="0">
                          <a:solidFill>
                            <a:schemeClr val="tx1"/>
                          </a:solidFill>
                          <a:effectLst/>
                          <a:latin typeface="+mn-lt"/>
                          <a:ea typeface="+mn-ea"/>
                          <a:cs typeface="+mn-cs"/>
                        </a:rPr>
                        <a:t>180 day workstream</a:t>
                      </a:r>
                    </a:p>
                  </a:txBody>
                  <a:tcPr marL="36195" marR="36195" marT="0"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gridSpan="2">
                  <a:txBody>
                    <a:bodyPr/>
                    <a:lstStyle/>
                    <a:p>
                      <a:pPr algn="ctr">
                        <a:lnSpc>
                          <a:spcPct val="107000"/>
                        </a:lnSpc>
                        <a:spcAft>
                          <a:spcPts val="800"/>
                        </a:spcAft>
                      </a:pPr>
                      <a:r>
                        <a:rPr lang="en-GB" sz="1000" b="1" dirty="0">
                          <a:effectLst/>
                          <a:latin typeface="+mn-lt"/>
                          <a:cs typeface="Times New Roman"/>
                        </a:rPr>
                        <a:t>Supporting Inclusion and Wellbeing</a:t>
                      </a:r>
                      <a:endParaRPr lang="en-GB" sz="800" b="1" dirty="0">
                        <a:effectLst/>
                        <a:latin typeface="+mn-lt"/>
                        <a:cs typeface="Times New Roman"/>
                      </a:endParaRPr>
                    </a:p>
                  </a:txBody>
                  <a:tcPr marL="36195" marR="36195" marT="0" marB="0" anchor="ctr">
                    <a:lnL w="12700" cap="flat" cmpd="sng" algn="ctr">
                      <a:solidFill>
                        <a:schemeClr val="tx1"/>
                      </a:solidFill>
                      <a:prstDash val="solid"/>
                      <a:round/>
                      <a:headEnd type="none" w="med" len="med"/>
                      <a:tailEnd type="none" w="med" len="med"/>
                    </a:lnL>
                    <a:solidFill>
                      <a:schemeClr val="accent4"/>
                    </a:solidFill>
                  </a:tcPr>
                </a:tc>
                <a:tc hMerge="1">
                  <a:txBody>
                    <a:bodyPr/>
                    <a:lstStyle/>
                    <a:p>
                      <a:pPr algn="ctr">
                        <a:lnSpc>
                          <a:spcPct val="107000"/>
                        </a:lnSpc>
                        <a:spcAft>
                          <a:spcPts val="800"/>
                        </a:spcAft>
                      </a:pPr>
                      <a:r>
                        <a:rPr lang="en-GB" sz="800" b="1">
                          <a:effectLst/>
                          <a:latin typeface="+mn-lt"/>
                          <a:ea typeface="Calibri" panose="020F0502020204030204" pitchFamily="34" charset="0"/>
                          <a:cs typeface="Times New Roman"/>
                        </a:rPr>
                        <a:t>Actively supporting colleagues from under represented groups</a:t>
                      </a:r>
                    </a:p>
                  </a:txBody>
                  <a:tcPr marL="36195" marR="36195" marT="0" marB="0" anchor="ctr"/>
                </a:tc>
                <a:tc>
                  <a:txBody>
                    <a:bodyPr/>
                    <a:lstStyle/>
                    <a:p>
                      <a:pPr algn="ctr">
                        <a:lnSpc>
                          <a:spcPct val="107000"/>
                        </a:lnSpc>
                        <a:spcAft>
                          <a:spcPts val="800"/>
                        </a:spcAft>
                      </a:pPr>
                      <a:r>
                        <a:rPr lang="en-GB" sz="1000" b="1" dirty="0">
                          <a:effectLst/>
                          <a:latin typeface="+mn-lt"/>
                          <a:ea typeface="Calibri" panose="020F0502020204030204" pitchFamily="34" charset="0"/>
                          <a:cs typeface="Times New Roman"/>
                        </a:rPr>
                        <a:t>Ethical international recruitment</a:t>
                      </a:r>
                    </a:p>
                  </a:txBody>
                  <a:tcPr marL="36195" marR="36195" marT="0" marB="0" anchor="ctr">
                    <a:solidFill>
                      <a:schemeClr val="accent4"/>
                    </a:solidFill>
                  </a:tcPr>
                </a:tc>
                <a:tc>
                  <a:txBody>
                    <a:bodyPr/>
                    <a:lstStyle/>
                    <a:p>
                      <a:pPr algn="ctr">
                        <a:lnSpc>
                          <a:spcPct val="107000"/>
                        </a:lnSpc>
                        <a:spcAft>
                          <a:spcPts val="800"/>
                        </a:spcAft>
                      </a:pPr>
                      <a:r>
                        <a:rPr lang="en-GB" sz="1000" b="1" dirty="0">
                          <a:effectLst/>
                          <a:latin typeface="+mn-lt"/>
                          <a:ea typeface="Calibri" panose="020F0502020204030204" pitchFamily="34" charset="0"/>
                          <a:cs typeface="Times New Roman"/>
                        </a:rPr>
                        <a:t>One system, learning together</a:t>
                      </a:r>
                    </a:p>
                  </a:txBody>
                  <a:tcPr marL="36195" marR="36195" marT="0" marB="0" anchor="ctr">
                    <a:solidFill>
                      <a:schemeClr val="accent4"/>
                    </a:solidFill>
                  </a:tcPr>
                </a:tc>
                <a:tc gridSpan="2">
                  <a:txBody>
                    <a:bodyPr/>
                    <a:lstStyle/>
                    <a:p>
                      <a:pPr algn="ctr">
                        <a:lnSpc>
                          <a:spcPct val="107000"/>
                        </a:lnSpc>
                        <a:spcAft>
                          <a:spcPts val="800"/>
                        </a:spcAft>
                      </a:pPr>
                      <a:r>
                        <a:rPr lang="en-GB" sz="1000" b="1" dirty="0">
                          <a:effectLst/>
                          <a:latin typeface="+mn-lt"/>
                          <a:ea typeface="Calibri" panose="020F0502020204030204" pitchFamily="34" charset="0"/>
                          <a:cs typeface="Times New Roman"/>
                        </a:rPr>
                        <a:t>Upskilling leaders for retention</a:t>
                      </a:r>
                    </a:p>
                  </a:txBody>
                  <a:tcPr marL="36195" marR="36195" marT="0" marB="0" anchor="ctr">
                    <a:solidFill>
                      <a:schemeClr val="accent4"/>
                    </a:solidFill>
                  </a:tcPr>
                </a:tc>
                <a:tc hMerge="1">
                  <a:txBody>
                    <a:bodyPr/>
                    <a:lstStyle/>
                    <a:p>
                      <a:pPr algn="ctr">
                        <a:lnSpc>
                          <a:spcPct val="107000"/>
                        </a:lnSpc>
                        <a:spcAft>
                          <a:spcPts val="800"/>
                        </a:spcAft>
                      </a:pPr>
                      <a:endParaRPr lang="en-GB" sz="1000" b="1">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GB" sz="1000" b="1" dirty="0">
                          <a:effectLst/>
                          <a:latin typeface="+mn-lt"/>
                          <a:ea typeface="Calibri" panose="020F0502020204030204" pitchFamily="34" charset="0"/>
                          <a:cs typeface="Times New Roman"/>
                        </a:rPr>
                        <a:t>Homecare workforce redesign</a:t>
                      </a:r>
                    </a:p>
                  </a:txBody>
                  <a:tcPr marL="36195" marR="36195" marT="0" marB="0" anchor="ctr">
                    <a:solidFill>
                      <a:schemeClr val="accent4"/>
                    </a:solidFill>
                  </a:tcPr>
                </a:tc>
                <a:tc>
                  <a:txBody>
                    <a:bodyPr/>
                    <a:lstStyle/>
                    <a:p>
                      <a:pPr algn="ctr">
                        <a:lnSpc>
                          <a:spcPct val="107000"/>
                        </a:lnSpc>
                        <a:spcAft>
                          <a:spcPts val="800"/>
                        </a:spcAft>
                      </a:pPr>
                      <a:r>
                        <a:rPr lang="en-GB" sz="1000" b="1" dirty="0">
                          <a:effectLst/>
                          <a:latin typeface="+mn-lt"/>
                          <a:ea typeface="Calibri" panose="020F0502020204030204" pitchFamily="34" charset="0"/>
                          <a:cs typeface="Times New Roman"/>
                        </a:rPr>
                        <a:t>Volunteers at the heart of the system</a:t>
                      </a:r>
                    </a:p>
                  </a:txBody>
                  <a:tcPr marL="36195" marR="36195" marT="0" marB="0" anchor="ctr">
                    <a:solidFill>
                      <a:srgbClr val="00B0F0"/>
                    </a:solidFill>
                  </a:tcPr>
                </a:tc>
                <a:tc>
                  <a:txBody>
                    <a:bodyPr/>
                    <a:lstStyle/>
                    <a:p>
                      <a:pPr algn="ctr">
                        <a:lnSpc>
                          <a:spcPct val="107000"/>
                        </a:lnSpc>
                        <a:spcAft>
                          <a:spcPts val="800"/>
                        </a:spcAft>
                      </a:pPr>
                      <a:r>
                        <a:rPr lang="en-GB" sz="1000" b="1" dirty="0">
                          <a:effectLst/>
                          <a:latin typeface="+mn-lt"/>
                          <a:ea typeface="Calibri" panose="020F0502020204030204" pitchFamily="34" charset="0"/>
                          <a:cs typeface="Times New Roman"/>
                        </a:rPr>
                        <a:t>One system, recruiting together</a:t>
                      </a:r>
                    </a:p>
                  </a:txBody>
                  <a:tcPr marL="68580" marR="68580" marT="0" marB="0" anchor="ctr">
                    <a:solidFill>
                      <a:schemeClr val="accent4"/>
                    </a:solidFill>
                  </a:tcPr>
                </a:tc>
                <a:tc>
                  <a:txBody>
                    <a:bodyPr/>
                    <a:lstStyle/>
                    <a:p>
                      <a:pPr algn="ctr">
                        <a:lnSpc>
                          <a:spcPct val="107000"/>
                        </a:lnSpc>
                        <a:spcAft>
                          <a:spcPts val="800"/>
                        </a:spcAft>
                      </a:pPr>
                      <a:r>
                        <a:rPr lang="en-GB" sz="1000" b="1" dirty="0">
                          <a:effectLst/>
                          <a:latin typeface="+mn-lt"/>
                          <a:ea typeface="Calibri" panose="020F0502020204030204" pitchFamily="34" charset="0"/>
                          <a:cs typeface="Times New Roman"/>
                        </a:rPr>
                        <a:t>Telling the People story</a:t>
                      </a:r>
                    </a:p>
                  </a:txBody>
                  <a:tcPr marL="68580" marR="68580" marT="0" marB="0" anchor="ctr">
                    <a:solidFill>
                      <a:schemeClr val="accent4"/>
                    </a:solidFill>
                  </a:tcPr>
                </a:tc>
                <a:extLst>
                  <a:ext uri="{0D108BD9-81ED-4DB2-BD59-A6C34878D82A}">
                    <a16:rowId xmlns:a16="http://schemas.microsoft.com/office/drawing/2014/main" xmlns="" val="1048054883"/>
                  </a:ext>
                </a:extLst>
              </a:tr>
              <a:tr h="583035">
                <a:tc>
                  <a:txBody>
                    <a:bodyPr/>
                    <a:lstStyle/>
                    <a:p>
                      <a:pPr algn="ctr">
                        <a:lnSpc>
                          <a:spcPct val="107000"/>
                        </a:lnSpc>
                        <a:spcAft>
                          <a:spcPts val="800"/>
                        </a:spcAft>
                      </a:pPr>
                      <a:r>
                        <a:rPr lang="en-GB" sz="800" kern="1200" dirty="0">
                          <a:solidFill>
                            <a:schemeClr val="tx1"/>
                          </a:solidFill>
                          <a:effectLst/>
                          <a:latin typeface="+mn-lt"/>
                          <a:ea typeface="+mn-ea"/>
                          <a:cs typeface="+mn-cs"/>
                        </a:rPr>
                        <a:t>SRO</a:t>
                      </a:r>
                    </a:p>
                  </a:txBody>
                  <a:tcPr marL="36195" marR="36195" marT="0"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gridSpan="2">
                  <a:txBody>
                    <a:bodyPr/>
                    <a:lstStyle/>
                    <a:p>
                      <a:pPr algn="ctr">
                        <a:lnSpc>
                          <a:spcPct val="107000"/>
                        </a:lnSpc>
                        <a:spcAft>
                          <a:spcPts val="800"/>
                        </a:spcAft>
                      </a:pPr>
                      <a:r>
                        <a:rPr lang="en-GB" sz="950" kern="1200" dirty="0">
                          <a:solidFill>
                            <a:schemeClr val="tx1"/>
                          </a:solidFill>
                          <a:effectLst/>
                          <a:latin typeface="+mn-lt"/>
                          <a:ea typeface="Calibri" panose="020F0502020204030204" pitchFamily="34" charset="0"/>
                          <a:cs typeface="Times New Roman"/>
                        </a:rPr>
                        <a:t>Paul Hagan, University of Hull</a:t>
                      </a:r>
                    </a:p>
                  </a:txBody>
                  <a:tcPr marL="36195" marR="36195" marT="0" marB="0" anchor="ctr">
                    <a:lnL w="12700" cap="flat" cmpd="sng" algn="ctr">
                      <a:solidFill>
                        <a:schemeClr val="tx1"/>
                      </a:solidFill>
                      <a:prstDash val="solid"/>
                      <a:round/>
                      <a:headEnd type="none" w="med" len="med"/>
                      <a:tailEnd type="none" w="med" len="med"/>
                    </a:lnL>
                    <a:solidFill>
                      <a:schemeClr val="accent6"/>
                    </a:solidFill>
                  </a:tcPr>
                </a:tc>
                <a:tc hMerge="1">
                  <a:txBody>
                    <a:bodyPr/>
                    <a:lstStyle/>
                    <a:p>
                      <a:endParaRPr lang="en-GB"/>
                    </a:p>
                  </a:txBody>
                  <a:tcPr/>
                </a:tc>
                <a:tc>
                  <a:txBody>
                    <a:bodyPr/>
                    <a:lstStyle/>
                    <a:p>
                      <a:pPr marL="0" indent="0" algn="ctr">
                        <a:lnSpc>
                          <a:spcPct val="107000"/>
                        </a:lnSpc>
                        <a:spcAft>
                          <a:spcPts val="800"/>
                        </a:spcAft>
                        <a:buFont typeface="Arial" panose="020B0604020202020204" pitchFamily="34" charset="0"/>
                        <a:buNone/>
                      </a:pPr>
                      <a:r>
                        <a:rPr lang="en-GB" sz="800" dirty="0">
                          <a:effectLst/>
                          <a:latin typeface="+mn-lt"/>
                          <a:ea typeface="Calibri" panose="020F0502020204030204" pitchFamily="34" charset="0"/>
                          <a:cs typeface="Times New Roman"/>
                        </a:rPr>
                        <a:t>Nigel Wells, HNY ICB – broader IR agenda; Mike Reeve, Navigo - Kerala</a:t>
                      </a:r>
                    </a:p>
                  </a:txBody>
                  <a:tcPr marL="36195" marR="36195" marT="0" marB="0" anchor="ctr">
                    <a:solidFill>
                      <a:schemeClr val="accent6"/>
                    </a:solidFill>
                  </a:tcPr>
                </a:tc>
                <a:tc>
                  <a:txBody>
                    <a:bodyPr/>
                    <a:lstStyle/>
                    <a:p>
                      <a:pPr marL="0" indent="0" algn="ctr">
                        <a:lnSpc>
                          <a:spcPct val="107000"/>
                        </a:lnSpc>
                        <a:spcAft>
                          <a:spcPts val="800"/>
                        </a:spcAft>
                        <a:buFont typeface="Arial" panose="020B0604020202020204" pitchFamily="34" charset="0"/>
                        <a:buNone/>
                      </a:pPr>
                      <a:r>
                        <a:rPr lang="en-GB" sz="950" dirty="0">
                          <a:effectLst/>
                          <a:latin typeface="+mn-lt"/>
                          <a:ea typeface="Calibri" panose="020F0502020204030204" pitchFamily="34" charset="0"/>
                          <a:cs typeface="Times New Roman"/>
                        </a:rPr>
                        <a:t>Jacqui Laycock, CHCP</a:t>
                      </a:r>
                    </a:p>
                  </a:txBody>
                  <a:tcPr marL="36195" marR="36195" marT="0" marB="0" anchor="ctr">
                    <a:solidFill>
                      <a:schemeClr val="accent6"/>
                    </a:solidFill>
                  </a:tcPr>
                </a:tc>
                <a:tc gridSpan="2">
                  <a:txBody>
                    <a:bodyPr/>
                    <a:lstStyle/>
                    <a:p>
                      <a:pPr marL="0" indent="0" algn="ctr" rtl="0" fontAlgn="base">
                        <a:buFont typeface="Arial" panose="020B0604020202020204" pitchFamily="34" charset="0"/>
                        <a:buNone/>
                      </a:pPr>
                      <a:r>
                        <a:rPr lang="en-GB" sz="950" b="0" i="0" dirty="0">
                          <a:effectLst/>
                          <a:latin typeface="Arial"/>
                        </a:rPr>
                        <a:t>Claire Hansen, HASR</a:t>
                      </a:r>
                    </a:p>
                  </a:txBody>
                  <a:tcPr marL="36195" marR="36195" marT="0" marB="0" anchor="ctr">
                    <a:solidFill>
                      <a:schemeClr val="accent6"/>
                    </a:solidFill>
                  </a:tcPr>
                </a:tc>
                <a:tc hMerge="1">
                  <a:txBody>
                    <a:bodyPr/>
                    <a:lstStyle/>
                    <a:p>
                      <a:endParaRPr lang="en-GB"/>
                    </a:p>
                  </a:txBody>
                  <a:tcPr/>
                </a:tc>
                <a:tc>
                  <a:txBody>
                    <a:bodyPr/>
                    <a:lstStyle/>
                    <a:p>
                      <a:pPr marL="0" indent="0" algn="ctr" rtl="0" fontAlgn="base">
                        <a:buFont typeface="Arial" panose="020B0604020202020204" pitchFamily="34" charset="0"/>
                        <a:buNone/>
                      </a:pPr>
                      <a:r>
                        <a:rPr lang="en-GB" sz="800" b="0" i="0" dirty="0" err="1">
                          <a:effectLst/>
                          <a:latin typeface="Arial"/>
                        </a:rPr>
                        <a:t>Jamaila</a:t>
                      </a:r>
                      <a:r>
                        <a:rPr lang="en-GB" sz="800" b="0" i="0" dirty="0">
                          <a:effectLst/>
                          <a:latin typeface="Arial"/>
                        </a:rPr>
                        <a:t> Hussain, York CC – York and N Yorks</a:t>
                      </a:r>
                    </a:p>
                    <a:p>
                      <a:pPr marL="0" indent="0" algn="ctr" rtl="0" fontAlgn="base">
                        <a:buFont typeface="Arial" panose="020B0604020202020204" pitchFamily="34" charset="0"/>
                        <a:buNone/>
                      </a:pPr>
                      <a:r>
                        <a:rPr lang="en-GB" sz="800" b="0" i="0" dirty="0">
                          <a:effectLst/>
                          <a:latin typeface="Arial"/>
                        </a:rPr>
                        <a:t>Tracey Meyerhoff, Hull CC - Humber</a:t>
                      </a:r>
                    </a:p>
                  </a:txBody>
                  <a:tcPr marL="36195" marR="36195" marT="0" marB="0" anchor="ctr">
                    <a:solidFill>
                      <a:schemeClr val="accent6"/>
                    </a:solidFill>
                  </a:tcPr>
                </a:tc>
                <a:tc>
                  <a:txBody>
                    <a:bodyPr/>
                    <a:lstStyle/>
                    <a:p>
                      <a:pPr marL="0" indent="0" algn="ctr" rtl="0" fontAlgn="base">
                        <a:buFont typeface="Arial" panose="020B0604020202020204" pitchFamily="34" charset="0"/>
                        <a:buNone/>
                      </a:pPr>
                      <a:r>
                        <a:rPr lang="en-GB" sz="950" b="0" i="0" dirty="0">
                          <a:effectLst/>
                          <a:latin typeface="Arial"/>
                        </a:rPr>
                        <a:t>Alison </a:t>
                      </a:r>
                      <a:r>
                        <a:rPr lang="en-GB" sz="950" b="0" i="0" dirty="0" err="1">
                          <a:effectLst/>
                          <a:latin typeface="Arial"/>
                        </a:rPr>
                        <a:t>Semmence</a:t>
                      </a:r>
                      <a:r>
                        <a:rPr lang="en-GB" sz="950" b="0" i="0" dirty="0">
                          <a:effectLst/>
                          <a:latin typeface="Arial"/>
                        </a:rPr>
                        <a:t>, York CVS</a:t>
                      </a:r>
                    </a:p>
                  </a:txBody>
                  <a:tcPr marL="36195" marR="36195" marT="0" marB="0" anchor="ctr">
                    <a:solidFill>
                      <a:srgbClr val="00B0F0"/>
                    </a:solidFill>
                  </a:tcPr>
                </a:tc>
                <a:tc>
                  <a:txBody>
                    <a:bodyPr/>
                    <a:lstStyle/>
                    <a:p>
                      <a:pPr marL="0" indent="0" algn="ctr" rtl="0" fontAlgn="base">
                        <a:buFont typeface="Arial" panose="020B0604020202020204" pitchFamily="34" charset="0"/>
                        <a:buNone/>
                      </a:pPr>
                      <a:r>
                        <a:rPr lang="en-GB" sz="950" b="0" i="0" dirty="0">
                          <a:effectLst/>
                          <a:latin typeface="Arial"/>
                        </a:rPr>
                        <a:t>Stephen Eames, HNY ICB</a:t>
                      </a:r>
                    </a:p>
                  </a:txBody>
                  <a:tcPr marL="68580" marR="68580" marT="0" marB="0" anchor="ctr">
                    <a:solidFill>
                      <a:schemeClr val="accent6"/>
                    </a:solidFill>
                  </a:tcPr>
                </a:tc>
                <a:tc>
                  <a:txBody>
                    <a:bodyPr/>
                    <a:lstStyle/>
                    <a:p>
                      <a:pPr marL="0" indent="0" algn="ctr" rtl="0" fontAlgn="base">
                        <a:buFont typeface="Arial" panose="020B0604020202020204" pitchFamily="34" charset="0"/>
                        <a:buNone/>
                      </a:pPr>
                      <a:r>
                        <a:rPr lang="en-GB" sz="950" b="0" i="0" dirty="0">
                          <a:effectLst/>
                          <a:latin typeface="Arial"/>
                        </a:rPr>
                        <a:t>Simon </a:t>
                      </a:r>
                      <a:r>
                        <a:rPr lang="en-GB" sz="950" b="0" i="0" dirty="0" err="1">
                          <a:effectLst/>
                          <a:latin typeface="Arial"/>
                        </a:rPr>
                        <a:t>Nearney</a:t>
                      </a:r>
                      <a:r>
                        <a:rPr lang="en-GB" sz="950" b="0" i="0" dirty="0">
                          <a:effectLst/>
                          <a:latin typeface="Arial"/>
                        </a:rPr>
                        <a:t>, HUTH</a:t>
                      </a:r>
                      <a:endParaRPr lang="en-GB" sz="950" b="0" i="0" dirty="0">
                        <a:effectLst/>
                        <a:latin typeface="Arial" panose="020B0604020202020204" pitchFamily="34" charset="0"/>
                      </a:endParaRPr>
                    </a:p>
                  </a:txBody>
                  <a:tcPr marL="68580" marR="68580" marT="0" marB="0" anchor="ctr">
                    <a:solidFill>
                      <a:schemeClr val="accent6"/>
                    </a:solidFill>
                  </a:tcPr>
                </a:tc>
                <a:extLst>
                  <a:ext uri="{0D108BD9-81ED-4DB2-BD59-A6C34878D82A}">
                    <a16:rowId xmlns:a16="http://schemas.microsoft.com/office/drawing/2014/main" xmlns="" val="3727027795"/>
                  </a:ext>
                </a:extLst>
              </a:tr>
              <a:tr h="261257">
                <a:tc>
                  <a:txBody>
                    <a:bodyPr/>
                    <a:lstStyle/>
                    <a:p>
                      <a:pPr algn="ctr">
                        <a:lnSpc>
                          <a:spcPct val="107000"/>
                        </a:lnSpc>
                        <a:spcAft>
                          <a:spcPts val="800"/>
                        </a:spcAft>
                      </a:pPr>
                      <a:r>
                        <a:rPr lang="en-GB" sz="800" kern="1200" dirty="0">
                          <a:solidFill>
                            <a:schemeClr val="tx1"/>
                          </a:solidFill>
                          <a:effectLst/>
                          <a:latin typeface="+mn-lt"/>
                          <a:ea typeface="+mn-ea"/>
                          <a:cs typeface="+mn-cs"/>
                        </a:rPr>
                        <a:t>Convenor</a:t>
                      </a:r>
                    </a:p>
                  </a:txBody>
                  <a:tcPr marL="36195" marR="36195" marT="0"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gridSpan="2">
                  <a:txBody>
                    <a:bodyPr/>
                    <a:lstStyle/>
                    <a:p>
                      <a:pPr algn="ctr">
                        <a:lnSpc>
                          <a:spcPct val="107000"/>
                        </a:lnSpc>
                        <a:spcAft>
                          <a:spcPts val="800"/>
                        </a:spcAft>
                      </a:pPr>
                      <a:r>
                        <a:rPr lang="en-GB" sz="950" kern="1200" dirty="0">
                          <a:solidFill>
                            <a:schemeClr val="tx1"/>
                          </a:solidFill>
                          <a:effectLst/>
                          <a:latin typeface="+mn-lt"/>
                          <a:ea typeface="Calibri" panose="020F0502020204030204" pitchFamily="34" charset="0"/>
                          <a:cs typeface="Times New Roman"/>
                        </a:rPr>
                        <a:t>Emma Marshall</a:t>
                      </a:r>
                    </a:p>
                  </a:txBody>
                  <a:tcPr marL="36195" marR="36195" marT="0" marB="0" anchor="ctr">
                    <a:lnL w="12700" cap="flat" cmpd="sng" algn="ctr">
                      <a:solidFill>
                        <a:schemeClr val="tx1"/>
                      </a:solidFill>
                      <a:prstDash val="solid"/>
                      <a:round/>
                      <a:headEnd type="none" w="med" len="med"/>
                      <a:tailEnd type="none" w="med" len="med"/>
                    </a:lnL>
                  </a:tcPr>
                </a:tc>
                <a:tc hMerge="1">
                  <a:txBody>
                    <a:bodyPr/>
                    <a:lstStyle/>
                    <a:p>
                      <a:endParaRPr lang="en-GB"/>
                    </a:p>
                  </a:txBody>
                  <a:tcPr/>
                </a:tc>
                <a:tc>
                  <a:txBody>
                    <a:bodyPr/>
                    <a:lstStyle/>
                    <a:p>
                      <a:pPr marL="0" indent="0" algn="ctr">
                        <a:lnSpc>
                          <a:spcPct val="107000"/>
                        </a:lnSpc>
                        <a:spcAft>
                          <a:spcPts val="800"/>
                        </a:spcAft>
                        <a:buFont typeface="Arial" panose="020B0604020202020204" pitchFamily="34" charset="0"/>
                        <a:buNone/>
                      </a:pPr>
                      <a:r>
                        <a:rPr lang="en-GB" sz="950" dirty="0">
                          <a:effectLst/>
                          <a:latin typeface="+mn-lt"/>
                          <a:ea typeface="Calibri" panose="020F0502020204030204" pitchFamily="34" charset="0"/>
                          <a:cs typeface="Times New Roman"/>
                        </a:rPr>
                        <a:t>Katy Marshall</a:t>
                      </a:r>
                    </a:p>
                  </a:txBody>
                  <a:tcPr marL="36195" marR="36195" marT="0" marB="0" anchor="ctr"/>
                </a:tc>
                <a:tc>
                  <a:txBody>
                    <a:bodyPr/>
                    <a:lstStyle/>
                    <a:p>
                      <a:pPr marL="0" indent="0" algn="ctr">
                        <a:lnSpc>
                          <a:spcPct val="107000"/>
                        </a:lnSpc>
                        <a:spcAft>
                          <a:spcPts val="800"/>
                        </a:spcAft>
                        <a:buFont typeface="Arial" panose="020B0604020202020204" pitchFamily="34" charset="0"/>
                        <a:buNone/>
                      </a:pPr>
                      <a:r>
                        <a:rPr lang="en-GB" sz="950" dirty="0">
                          <a:effectLst/>
                          <a:latin typeface="+mn-lt"/>
                          <a:ea typeface="Calibri" panose="020F0502020204030204" pitchFamily="34" charset="0"/>
                          <a:cs typeface="Times New Roman"/>
                        </a:rPr>
                        <a:t>Amanda Fisher</a:t>
                      </a:r>
                    </a:p>
                  </a:txBody>
                  <a:tcPr marL="36195" marR="36195" marT="0" marB="0" anchor="ctr"/>
                </a:tc>
                <a:tc gridSpan="2">
                  <a:txBody>
                    <a:bodyPr/>
                    <a:lstStyle/>
                    <a:p>
                      <a:pPr marL="0" indent="0" algn="ctr" rtl="0" fontAlgn="base">
                        <a:buFont typeface="Arial" panose="020B0604020202020204" pitchFamily="34" charset="0"/>
                        <a:buNone/>
                      </a:pPr>
                      <a:r>
                        <a:rPr lang="en-GB" sz="950" b="0" i="0" dirty="0">
                          <a:effectLst/>
                          <a:latin typeface="Arial"/>
                        </a:rPr>
                        <a:t>Simon Dunn</a:t>
                      </a:r>
                    </a:p>
                  </a:txBody>
                  <a:tcPr marL="36195" marR="36195" marT="0" marB="0" anchor="ctr"/>
                </a:tc>
                <a:tc hMerge="1">
                  <a:txBody>
                    <a:bodyPr/>
                    <a:lstStyle/>
                    <a:p>
                      <a:endParaRPr lang="en-GB"/>
                    </a:p>
                  </a:txBody>
                  <a:tcPr/>
                </a:tc>
                <a:tc>
                  <a:txBody>
                    <a:bodyPr/>
                    <a:lstStyle/>
                    <a:p>
                      <a:pPr marL="0" indent="0" algn="ctr" rtl="0" fontAlgn="base">
                        <a:buFont typeface="Arial" panose="020B0604020202020204" pitchFamily="34" charset="0"/>
                        <a:buNone/>
                      </a:pPr>
                      <a:r>
                        <a:rPr lang="en-GB" sz="950" b="0" i="0" dirty="0">
                          <a:effectLst/>
                          <a:latin typeface="Arial"/>
                        </a:rPr>
                        <a:t>Rachel Baillie Smith</a:t>
                      </a:r>
                    </a:p>
                  </a:txBody>
                  <a:tcPr marL="36195" marR="36195" marT="0" marB="0" anchor="ctr"/>
                </a:tc>
                <a:tc>
                  <a:txBody>
                    <a:bodyPr/>
                    <a:lstStyle/>
                    <a:p>
                      <a:pPr marL="0" indent="0" algn="ctr" rtl="0" fontAlgn="base">
                        <a:buFont typeface="Arial" panose="020B0604020202020204" pitchFamily="34" charset="0"/>
                        <a:buNone/>
                      </a:pPr>
                      <a:r>
                        <a:rPr lang="en-GB" sz="950" b="0" i="0" dirty="0">
                          <a:effectLst/>
                          <a:latin typeface="Arial"/>
                        </a:rPr>
                        <a:t>Gary Sainty</a:t>
                      </a:r>
                    </a:p>
                  </a:txBody>
                  <a:tcPr marL="36195" marR="36195" marT="0" marB="0" anchor="ctr">
                    <a:solidFill>
                      <a:srgbClr val="00B0F0"/>
                    </a:solidFill>
                  </a:tcPr>
                </a:tc>
                <a:tc>
                  <a:txBody>
                    <a:bodyPr/>
                    <a:lstStyle/>
                    <a:p>
                      <a:pPr marL="0" indent="0" algn="ctr" rtl="0" fontAlgn="base">
                        <a:buFont typeface="Arial" panose="020B0604020202020204" pitchFamily="34" charset="0"/>
                        <a:buNone/>
                      </a:pPr>
                      <a:r>
                        <a:rPr lang="en-GB" sz="950" b="0" i="0" dirty="0">
                          <a:effectLst/>
                          <a:latin typeface="Arial"/>
                        </a:rPr>
                        <a:t>Emma Kirkwood</a:t>
                      </a:r>
                    </a:p>
                  </a:txBody>
                  <a:tcPr marL="68580" marR="68580" marT="0" marB="0" anchor="ctr"/>
                </a:tc>
                <a:tc>
                  <a:txBody>
                    <a:bodyPr/>
                    <a:lstStyle/>
                    <a:p>
                      <a:pPr marL="0" indent="0" algn="ctr" rtl="0" fontAlgn="base">
                        <a:buFont typeface="Arial" panose="020B0604020202020204" pitchFamily="34" charset="0"/>
                        <a:buNone/>
                      </a:pPr>
                      <a:r>
                        <a:rPr lang="en-GB" sz="950" b="0" i="0" dirty="0">
                          <a:effectLst/>
                          <a:latin typeface="Arial"/>
                        </a:rPr>
                        <a:t>Simon Dunn</a:t>
                      </a:r>
                    </a:p>
                  </a:txBody>
                  <a:tcPr marL="68580" marR="68580" marT="0" marB="0" anchor="ctr"/>
                </a:tc>
                <a:extLst>
                  <a:ext uri="{0D108BD9-81ED-4DB2-BD59-A6C34878D82A}">
                    <a16:rowId xmlns:a16="http://schemas.microsoft.com/office/drawing/2014/main" xmlns="" val="3393450968"/>
                  </a:ext>
                </a:extLst>
              </a:tr>
              <a:tr h="1024073">
                <a:tc>
                  <a:txBody>
                    <a:bodyPr/>
                    <a:lstStyle/>
                    <a:p>
                      <a:pPr algn="ctr">
                        <a:lnSpc>
                          <a:spcPct val="107000"/>
                        </a:lnSpc>
                        <a:spcAft>
                          <a:spcPts val="800"/>
                        </a:spcAft>
                      </a:pPr>
                      <a:r>
                        <a:rPr lang="en-GB" sz="800" kern="1200" dirty="0">
                          <a:solidFill>
                            <a:schemeClr val="tx1"/>
                          </a:solidFill>
                          <a:effectLst/>
                          <a:latin typeface="+mn-lt"/>
                          <a:ea typeface="+mn-ea"/>
                          <a:cs typeface="+mn-cs"/>
                        </a:rPr>
                        <a:t>Task and finish objectives</a:t>
                      </a:r>
                    </a:p>
                  </a:txBody>
                  <a:tcPr marL="36195" marR="36195" marT="0"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gridSpan="2">
                  <a:txBody>
                    <a:bodyPr/>
                    <a:lstStyle/>
                    <a:p>
                      <a:pPr marL="171450" indent="-171450" algn="l" rtl="0" fontAlgn="base">
                        <a:buFont typeface="Arial" panose="020B0604020202020204" pitchFamily="34" charset="0"/>
                        <a:buChar char="•"/>
                      </a:pPr>
                      <a:r>
                        <a:rPr lang="en-GB" sz="900" b="0" i="0" dirty="0">
                          <a:effectLst/>
                          <a:latin typeface="Arial"/>
                        </a:rPr>
                        <a:t>Scoping cost of living support offers across the System </a:t>
                      </a:r>
                    </a:p>
                    <a:p>
                      <a:pPr marL="171450" indent="-171450" algn="l" rtl="0" fontAlgn="base">
                        <a:buFont typeface="Arial" panose="020B0604020202020204" pitchFamily="34" charset="0"/>
                        <a:buChar char="•"/>
                      </a:pPr>
                      <a:endParaRPr lang="en-GB" sz="900" b="0" i="0" dirty="0">
                        <a:effectLst/>
                        <a:latin typeface="Arial" panose="020B0604020202020204" pitchFamily="34" charset="0"/>
                      </a:endParaRPr>
                    </a:p>
                    <a:p>
                      <a:pPr marL="171450" indent="-171450" algn="l" rtl="0" fontAlgn="base">
                        <a:buFont typeface="Arial" panose="020B0604020202020204" pitchFamily="34" charset="0"/>
                        <a:buChar char="•"/>
                      </a:pPr>
                      <a:r>
                        <a:rPr lang="en-GB" sz="900" b="0" i="0" dirty="0">
                          <a:effectLst/>
                          <a:latin typeface="Arial"/>
                        </a:rPr>
                        <a:t>Researching inclusion and wellbeing best practice </a:t>
                      </a:r>
                    </a:p>
                    <a:p>
                      <a:pPr marL="171450" indent="-171450" algn="l" rtl="0" fontAlgn="base">
                        <a:buFont typeface="Arial" panose="020B0604020202020204" pitchFamily="34" charset="0"/>
                        <a:buChar char="•"/>
                      </a:pPr>
                      <a:endParaRPr lang="en-GB" sz="900" b="0" i="0" dirty="0">
                        <a:effectLst/>
                        <a:latin typeface="Arial" panose="020B0604020202020204" pitchFamily="34" charset="0"/>
                      </a:endParaRPr>
                    </a:p>
                    <a:p>
                      <a:pPr marL="171450" indent="-171450" algn="l" rtl="0" fontAlgn="base">
                        <a:buFont typeface="Arial" panose="020B0604020202020204" pitchFamily="34" charset="0"/>
                        <a:buChar char="•"/>
                      </a:pPr>
                      <a:r>
                        <a:rPr lang="en-GB" sz="900" b="0" i="0" dirty="0">
                          <a:effectLst/>
                          <a:latin typeface="Arial"/>
                        </a:rPr>
                        <a:t>Collaboratively promoting Black History and Disability Awareness months </a:t>
                      </a:r>
                    </a:p>
                    <a:p>
                      <a:pPr marL="171450" indent="-171450" algn="l" rtl="0" fontAlgn="base">
                        <a:buFont typeface="Arial" panose="020B0604020202020204" pitchFamily="34" charset="0"/>
                        <a:buChar char="•"/>
                      </a:pPr>
                      <a:endParaRPr lang="en-GB" sz="900" b="0" i="0" dirty="0">
                        <a:effectLst/>
                        <a:latin typeface="Arial" panose="020B0604020202020204" pitchFamily="34" charset="0"/>
                      </a:endParaRPr>
                    </a:p>
                    <a:p>
                      <a:pPr marL="171450" indent="-171450" algn="l" rtl="0" fontAlgn="base">
                        <a:buFont typeface="Arial" panose="020B0604020202020204" pitchFamily="34" charset="0"/>
                        <a:buChar char="•"/>
                      </a:pPr>
                      <a:r>
                        <a:rPr lang="en-GB" sz="900" b="0" i="0" dirty="0">
                          <a:effectLst/>
                          <a:latin typeface="Arial"/>
                        </a:rPr>
                        <a:t>Consolidating system-wide coaching opportunities </a:t>
                      </a:r>
                    </a:p>
                    <a:p>
                      <a:pPr algn="ctr">
                        <a:lnSpc>
                          <a:spcPct val="107000"/>
                        </a:lnSpc>
                        <a:spcAft>
                          <a:spcPts val="800"/>
                        </a:spcAft>
                      </a:pPr>
                      <a:endParaRPr lang="en-GB" sz="900" kern="1200" dirty="0">
                        <a:solidFill>
                          <a:schemeClr val="tx1"/>
                        </a:solidFill>
                        <a:effectLst/>
                        <a:latin typeface="+mn-lt"/>
                        <a:ea typeface="Calibri" panose="020F0502020204030204" pitchFamily="34"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tcPr>
                </a:tc>
                <a:tc hMerge="1">
                  <a:txBody>
                    <a:bodyPr/>
                    <a:lstStyle/>
                    <a:p>
                      <a:pPr algn="ctr">
                        <a:lnSpc>
                          <a:spcPct val="107000"/>
                        </a:lnSpc>
                        <a:spcAft>
                          <a:spcPts val="800"/>
                        </a:spcAft>
                      </a:pPr>
                      <a:endParaRPr lang="en-GB" sz="600" b="0" i="0" u="none" strike="noStrike" noProof="0">
                        <a:effectLst/>
                      </a:endParaRPr>
                    </a:p>
                  </a:txBody>
                  <a:tcPr marL="36195" marR="36195" marT="0" marB="0" anchor="ctr"/>
                </a:tc>
                <a:tc>
                  <a:txBody>
                    <a:bodyPr/>
                    <a:lstStyle/>
                    <a:p>
                      <a:pPr marL="171450" indent="-171450" algn="l">
                        <a:lnSpc>
                          <a:spcPct val="107000"/>
                        </a:lnSpc>
                        <a:spcAft>
                          <a:spcPts val="800"/>
                        </a:spcAft>
                        <a:buFont typeface="Arial" panose="020B0604020202020204" pitchFamily="34" charset="0"/>
                        <a:buChar char="•"/>
                      </a:pPr>
                      <a:r>
                        <a:rPr lang="en-GB" sz="900" dirty="0">
                          <a:effectLst/>
                          <a:latin typeface="+mn-lt"/>
                          <a:ea typeface="Calibri" panose="020F0502020204030204" pitchFamily="34" charset="0"/>
                          <a:cs typeface="Times New Roman"/>
                        </a:rPr>
                        <a:t>Delivering the Kerala partnership</a:t>
                      </a:r>
                    </a:p>
                  </a:txBody>
                  <a:tcPr marL="36195" marR="36195" marT="0" marB="0" anchor="ctr"/>
                </a:tc>
                <a:tc>
                  <a:txBody>
                    <a:bodyPr/>
                    <a:lstStyle/>
                    <a:p>
                      <a:pPr marL="171450" indent="-171450" algn="l" rtl="0" fontAlgn="base">
                        <a:buFont typeface="Arial" panose="020B0604020202020204" pitchFamily="34" charset="0"/>
                        <a:buChar char="•"/>
                      </a:pPr>
                      <a:r>
                        <a:rPr lang="en-GB" sz="900" b="0" i="0" dirty="0">
                          <a:effectLst/>
                          <a:latin typeface="Arial"/>
                        </a:rPr>
                        <a:t>Creating a comprehensive view of training and education available to people working across the System </a:t>
                      </a:r>
                    </a:p>
                    <a:p>
                      <a:pPr marL="171450" indent="-171450" algn="l" rtl="0" fontAlgn="base">
                        <a:buFont typeface="Arial" panose="020B0604020202020204" pitchFamily="34" charset="0"/>
                        <a:buChar char="•"/>
                      </a:pPr>
                      <a:endParaRPr lang="en-GB" sz="900" b="0" i="0" dirty="0">
                        <a:effectLst/>
                        <a:latin typeface="Arial" panose="020B0604020202020204" pitchFamily="34" charset="0"/>
                      </a:endParaRPr>
                    </a:p>
                    <a:p>
                      <a:pPr marL="171450" indent="-171450" algn="l" rtl="0" fontAlgn="base">
                        <a:buFont typeface="Arial" panose="020B0604020202020204" pitchFamily="34" charset="0"/>
                        <a:buChar char="•"/>
                      </a:pPr>
                      <a:r>
                        <a:rPr lang="en-GB" sz="900" b="0" i="0" dirty="0">
                          <a:effectLst/>
                          <a:latin typeface="Arial"/>
                        </a:rPr>
                        <a:t>Identifying access issues and prioritising areas for resolution </a:t>
                      </a:r>
                    </a:p>
                    <a:p>
                      <a:pPr algn="ctr">
                        <a:lnSpc>
                          <a:spcPct val="107000"/>
                        </a:lnSpc>
                        <a:spcAft>
                          <a:spcPts val="800"/>
                        </a:spcAft>
                      </a:pPr>
                      <a:endParaRPr lang="en-GB" sz="900" dirty="0">
                        <a:effectLst/>
                        <a:latin typeface="+mn-lt"/>
                        <a:ea typeface="Calibri" panose="020F0502020204030204" pitchFamily="34" charset="0"/>
                        <a:cs typeface="Times New Roman" panose="02020603050405020304" pitchFamily="18" charset="0"/>
                      </a:endParaRPr>
                    </a:p>
                  </a:txBody>
                  <a:tcPr marL="36195" marR="36195" marT="0" marB="0" anchor="ctr"/>
                </a:tc>
                <a:tc gridSpan="2">
                  <a:txBody>
                    <a:bodyPr/>
                    <a:lstStyle/>
                    <a:p>
                      <a:pPr marL="171450" indent="-171450" algn="l" rtl="0" fontAlgn="base">
                        <a:buFont typeface="Arial" panose="020B0604020202020204" pitchFamily="34" charset="0"/>
                        <a:buChar char="•"/>
                      </a:pPr>
                      <a:r>
                        <a:rPr lang="en-GB" sz="900" b="0" i="0" dirty="0">
                          <a:effectLst/>
                          <a:latin typeface="Arial"/>
                        </a:rPr>
                        <a:t>Using qualitative and quantitative data to identify specific areas of retention good practice and challenge System-wide </a:t>
                      </a:r>
                    </a:p>
                    <a:p>
                      <a:pPr marL="171450" indent="-171450" algn="l" rtl="0" fontAlgn="base">
                        <a:buFont typeface="Arial" panose="020B0604020202020204" pitchFamily="34" charset="0"/>
                        <a:buChar char="•"/>
                      </a:pPr>
                      <a:endParaRPr lang="en-GB" sz="900" b="0" i="0" dirty="0">
                        <a:effectLst/>
                        <a:latin typeface="Arial" panose="020B0604020202020204" pitchFamily="34" charset="0"/>
                      </a:endParaRPr>
                    </a:p>
                    <a:p>
                      <a:pPr marL="171450" indent="-171450" algn="l" rtl="0" fontAlgn="base">
                        <a:buFont typeface="Arial" panose="020B0604020202020204" pitchFamily="34" charset="0"/>
                        <a:buChar char="•"/>
                      </a:pPr>
                      <a:r>
                        <a:rPr lang="en-GB" sz="900" b="0" i="0" dirty="0">
                          <a:effectLst/>
                          <a:latin typeface="Arial"/>
                        </a:rPr>
                        <a:t>Supporting leaders to consider their retention challenges and design local solutions  </a:t>
                      </a:r>
                    </a:p>
                  </a:txBody>
                  <a:tcPr marL="36195" marR="36195" marT="0" marB="0" anchor="ctr"/>
                </a:tc>
                <a:tc hMerge="1">
                  <a:txBody>
                    <a:bodyPr/>
                    <a:lstStyle/>
                    <a:p>
                      <a:pPr algn="ctr">
                        <a:lnSpc>
                          <a:spcPct val="107000"/>
                        </a:lnSpc>
                        <a:spcAft>
                          <a:spcPts val="800"/>
                        </a:spcAft>
                      </a:pPr>
                      <a:endParaRPr lang="en-GB" sz="10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marL="171450" indent="-171450" algn="l" rtl="0" fontAlgn="base">
                        <a:buFont typeface="Arial" panose="020B0604020202020204" pitchFamily="34" charset="0"/>
                        <a:buChar char="•"/>
                      </a:pPr>
                      <a:r>
                        <a:rPr lang="en-GB" sz="900" b="0" i="0" dirty="0">
                          <a:effectLst/>
                          <a:latin typeface="Arial"/>
                        </a:rPr>
                        <a:t>Accelerating delivery of a new concept for homecare in neighbourhood teams, combining social care and prevention </a:t>
                      </a:r>
                    </a:p>
                    <a:p>
                      <a:pPr marL="0" indent="0" algn="l" rtl="0" fontAlgn="base">
                        <a:buFont typeface="Arial" panose="020B0604020202020204" pitchFamily="34" charset="0"/>
                        <a:buNone/>
                      </a:pPr>
                      <a:endParaRPr lang="en-GB" sz="900" b="0" i="0" dirty="0">
                        <a:effectLst/>
                        <a:latin typeface="Arial"/>
                      </a:endParaRPr>
                    </a:p>
                    <a:p>
                      <a:pPr marL="171450" indent="-171450" algn="l" rtl="0" fontAlgn="base">
                        <a:buFont typeface="Arial" panose="020B0604020202020204" pitchFamily="34" charset="0"/>
                        <a:buChar char="•"/>
                      </a:pPr>
                      <a:r>
                        <a:rPr lang="en-GB" sz="900" b="0" i="0" dirty="0">
                          <a:effectLst/>
                          <a:latin typeface="Arial"/>
                        </a:rPr>
                        <a:t>Developing and testing an innovative recruitment model, taking care to value and retain existing homecare staff  </a:t>
                      </a:r>
                    </a:p>
                  </a:txBody>
                  <a:tcPr marL="36195" marR="36195" marT="0" marB="0" anchor="ctr"/>
                </a:tc>
                <a:tc>
                  <a:txBody>
                    <a:bodyPr/>
                    <a:lstStyle/>
                    <a:p>
                      <a:pPr marL="171450" indent="-171450" algn="l" rtl="0" fontAlgn="base">
                        <a:buFont typeface="Arial" panose="020B0604020202020204" pitchFamily="34" charset="0"/>
                        <a:buChar char="•"/>
                      </a:pPr>
                      <a:r>
                        <a:rPr lang="en-GB" sz="900" b="0" i="0" dirty="0">
                          <a:effectLst/>
                          <a:latin typeface="Arial"/>
                        </a:rPr>
                        <a:t>Engaging both volunteers and volunteer managers to scope the experiences and processes currently in place to recruit, manage and retain volunteers</a:t>
                      </a:r>
                    </a:p>
                    <a:p>
                      <a:pPr marL="0" indent="0" algn="l" rtl="0" fontAlgn="base">
                        <a:buFont typeface="Arial" panose="020B0604020202020204" pitchFamily="34" charset="0"/>
                        <a:buNone/>
                      </a:pPr>
                      <a:endParaRPr lang="en-GB" sz="900" b="0" i="0" dirty="0">
                        <a:effectLst/>
                        <a:latin typeface="Arial"/>
                      </a:endParaRPr>
                    </a:p>
                    <a:p>
                      <a:pPr marL="171450" indent="-171450" algn="l" rtl="0" fontAlgn="base">
                        <a:buFont typeface="Arial" panose="020B0604020202020204" pitchFamily="34" charset="0"/>
                        <a:buChar char="•"/>
                      </a:pPr>
                      <a:r>
                        <a:rPr lang="en-GB" sz="900" b="0" i="0" dirty="0">
                          <a:effectLst/>
                          <a:latin typeface="Arial"/>
                        </a:rPr>
                        <a:t>Developing shared principles for volunteering and developing a proposal for a single volunteer hub </a:t>
                      </a:r>
                    </a:p>
                  </a:txBody>
                  <a:tcPr marL="36195" marR="36195" marT="0" marB="0" anchor="ctr">
                    <a:solidFill>
                      <a:srgbClr val="00B0F0"/>
                    </a:solidFill>
                  </a:tcPr>
                </a:tc>
                <a:tc>
                  <a:txBody>
                    <a:bodyPr/>
                    <a:lstStyle/>
                    <a:p>
                      <a:pPr marL="171450" indent="-171450" algn="l" rtl="0" fontAlgn="base">
                        <a:buFont typeface="Arial" panose="020B0604020202020204" pitchFamily="34" charset="0"/>
                        <a:buChar char="•"/>
                      </a:pPr>
                      <a:r>
                        <a:rPr lang="en-GB" sz="900" b="0" i="0" dirty="0">
                          <a:effectLst/>
                          <a:latin typeface="Arial"/>
                        </a:rPr>
                        <a:t>Building a shared vision for a single System-wide recruitment front door to enable rapid access into and between roles </a:t>
                      </a:r>
                    </a:p>
                    <a:p>
                      <a:pPr marL="0" indent="0" algn="l" rtl="0" fontAlgn="base">
                        <a:buFont typeface="Arial" panose="020B0604020202020204" pitchFamily="34" charset="0"/>
                        <a:buNone/>
                      </a:pPr>
                      <a:endParaRPr lang="en-GB" sz="900" b="0" i="0" dirty="0">
                        <a:effectLst/>
                        <a:latin typeface="Arial"/>
                      </a:endParaRPr>
                    </a:p>
                    <a:p>
                      <a:pPr marL="171450" indent="-171450" algn="l" rtl="0" fontAlgn="base">
                        <a:buFont typeface="Arial" panose="020B0604020202020204" pitchFamily="34" charset="0"/>
                        <a:buChar char="•"/>
                      </a:pPr>
                      <a:r>
                        <a:rPr lang="en-GB" sz="900" b="0" i="0" dirty="0">
                          <a:effectLst/>
                          <a:latin typeface="Arial"/>
                        </a:rPr>
                        <a:t>Developing a costed business case and securing funding </a:t>
                      </a:r>
                    </a:p>
                  </a:txBody>
                  <a:tcPr marL="68580" marR="68580" marT="0" marB="0" anchor="ctr"/>
                </a:tc>
                <a:tc>
                  <a:txBody>
                    <a:bodyPr/>
                    <a:lstStyle/>
                    <a:p>
                      <a:pPr marL="171450" indent="-171450" algn="l" rtl="0" fontAlgn="base">
                        <a:buFont typeface="Arial" panose="020B0604020202020204" pitchFamily="34" charset="0"/>
                        <a:buChar char="•"/>
                      </a:pPr>
                      <a:r>
                        <a:rPr lang="en-GB" sz="900" b="0" i="0" dirty="0">
                          <a:effectLst/>
                          <a:latin typeface="Arial"/>
                        </a:rPr>
                        <a:t>Creating a shared five-year view of the future System workforce in shape and size</a:t>
                      </a:r>
                    </a:p>
                    <a:p>
                      <a:pPr marL="0" indent="0" algn="l" rtl="0" fontAlgn="base">
                        <a:buFont typeface="Arial" panose="020B0604020202020204" pitchFamily="34" charset="0"/>
                        <a:buNone/>
                      </a:pPr>
                      <a:endParaRPr lang="en-GB" sz="900" b="0" i="0" dirty="0">
                        <a:effectLst/>
                        <a:latin typeface="Arial"/>
                      </a:endParaRPr>
                    </a:p>
                    <a:p>
                      <a:pPr marL="171450" indent="-171450" algn="l" rtl="0" fontAlgn="base">
                        <a:buFont typeface="Arial" panose="020B0604020202020204" pitchFamily="34" charset="0"/>
                        <a:buChar char="•"/>
                      </a:pPr>
                      <a:r>
                        <a:rPr lang="en-GB" sz="900" b="0" i="0" dirty="0">
                          <a:effectLst/>
                          <a:latin typeface="Arial"/>
                        </a:rPr>
                        <a:t>Enabling access and consensus to ensure this story is at the heart of workforce planning across the System </a:t>
                      </a:r>
                    </a:p>
                  </a:txBody>
                  <a:tcPr marL="68580" marR="68580" marT="0" marB="0" anchor="ctr"/>
                </a:tc>
                <a:extLst>
                  <a:ext uri="{0D108BD9-81ED-4DB2-BD59-A6C34878D82A}">
                    <a16:rowId xmlns:a16="http://schemas.microsoft.com/office/drawing/2014/main" xmlns="" val="3765933556"/>
                  </a:ext>
                </a:extLst>
              </a:tr>
            </a:tbl>
          </a:graphicData>
        </a:graphic>
      </p:graphicFrame>
      <p:sp>
        <p:nvSpPr>
          <p:cNvPr id="2" name="Title 1">
            <a:extLst>
              <a:ext uri="{FF2B5EF4-FFF2-40B4-BE49-F238E27FC236}">
                <a16:creationId xmlns:a16="http://schemas.microsoft.com/office/drawing/2014/main" xmlns="" id="{75A8FF58-9071-ECFA-2820-5864231B02F7}"/>
              </a:ext>
            </a:extLst>
          </p:cNvPr>
          <p:cNvSpPr txBox="1">
            <a:spLocks/>
          </p:cNvSpPr>
          <p:nvPr/>
        </p:nvSpPr>
        <p:spPr>
          <a:xfrm>
            <a:off x="763736" y="370280"/>
            <a:ext cx="7652658" cy="757647"/>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Arial" panose="020B0604020202020204" pitchFamily="34" charset="0"/>
                <a:ea typeface="+mj-ea"/>
                <a:cs typeface="Arial" panose="020B0604020202020204" pitchFamily="34" charset="0"/>
              </a:defRPr>
            </a:lvl1pPr>
          </a:lstStyle>
          <a:p>
            <a:pPr algn="l" fontAlgn="auto">
              <a:spcAft>
                <a:spcPts val="0"/>
              </a:spcAft>
            </a:pPr>
            <a:r>
              <a:rPr lang="en-GB" b="1" dirty="0">
                <a:solidFill>
                  <a:prstClr val="black"/>
                </a:solidFill>
              </a:rPr>
              <a:t>180 days of action on workforce</a:t>
            </a:r>
          </a:p>
        </p:txBody>
      </p:sp>
    </p:spTree>
    <p:extLst>
      <p:ext uri="{BB962C8B-B14F-4D97-AF65-F5344CB8AC3E}">
        <p14:creationId xmlns:p14="http://schemas.microsoft.com/office/powerpoint/2010/main" val="596900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525303" y="617967"/>
            <a:ext cx="7408462" cy="1439433"/>
          </a:xfrm>
        </p:spPr>
        <p:txBody>
          <a:bodyPr/>
          <a:lstStyle/>
          <a:p>
            <a:r>
              <a:rPr lang="en-GB" dirty="0">
                <a:solidFill>
                  <a:schemeClr val="tx1"/>
                </a:solidFill>
              </a:rPr>
              <a:t>Volunteers at the heart of the systems </a:t>
            </a:r>
            <a:r>
              <a:rPr lang="en-GB" dirty="0" err="1">
                <a:solidFill>
                  <a:schemeClr val="tx1"/>
                </a:solidFill>
              </a:rPr>
              <a:t>workstream</a:t>
            </a:r>
            <a:r>
              <a:rPr lang="en-GB" dirty="0">
                <a:solidFill>
                  <a:schemeClr val="tx1"/>
                </a:solidFill>
              </a:rPr>
              <a:t> </a:t>
            </a:r>
          </a:p>
          <a:p>
            <a:endParaRPr lang="en-GB" dirty="0">
              <a:solidFill>
                <a:schemeClr val="tx1"/>
              </a:solidFill>
            </a:endParaRPr>
          </a:p>
          <a:p>
            <a:endParaRPr lang="en-GB" dirty="0">
              <a:solidFill>
                <a:schemeClr val="tx1"/>
              </a:solidFill>
            </a:endParaRPr>
          </a:p>
        </p:txBody>
      </p:sp>
      <p:sp>
        <p:nvSpPr>
          <p:cNvPr id="3" name="TextBox 2"/>
          <p:cNvSpPr txBox="1"/>
          <p:nvPr/>
        </p:nvSpPr>
        <p:spPr>
          <a:xfrm>
            <a:off x="525303" y="2299446"/>
            <a:ext cx="10764371" cy="3200876"/>
          </a:xfrm>
          <a:prstGeom prst="rect">
            <a:avLst/>
          </a:prstGeom>
          <a:noFill/>
        </p:spPr>
        <p:txBody>
          <a:bodyPr wrap="square" lIns="91440" tIns="45720" rIns="91440" bIns="45720" rtlCol="0" anchor="t">
            <a:spAutoFit/>
          </a:bodyPr>
          <a:lstStyle/>
          <a:p>
            <a:r>
              <a:rPr lang="en-GB" sz="2400" b="1" dirty="0"/>
              <a:t>Purpose of the Group</a:t>
            </a:r>
          </a:p>
          <a:p>
            <a:endParaRPr lang="en-GB" sz="2000" dirty="0"/>
          </a:p>
          <a:p>
            <a:r>
              <a:rPr lang="en-GB" sz="2000" dirty="0"/>
              <a:t>To focus on volunteering practices, principles and experience across the Humber and North Yorkshire health and care system, with a view to enabling greater management and valuing of volunteers.</a:t>
            </a:r>
          </a:p>
          <a:p>
            <a:endParaRPr lang="en-GB" sz="2000" dirty="0"/>
          </a:p>
          <a:p>
            <a:r>
              <a:rPr lang="en-GB" sz="2000" dirty="0">
                <a:latin typeface="Arial"/>
                <a:cs typeface="Arial"/>
              </a:rPr>
              <a:t>The task and finish group is designed to understand the landscape of volunteering across all parts of the health and care system, identifying good practice and areas for development and creating a long-term plan for volunteering across the system.</a:t>
            </a:r>
          </a:p>
          <a:p>
            <a:endParaRPr lang="en-GB" dirty="0"/>
          </a:p>
        </p:txBody>
      </p:sp>
    </p:spTree>
    <p:extLst>
      <p:ext uri="{BB962C8B-B14F-4D97-AF65-F5344CB8AC3E}">
        <p14:creationId xmlns:p14="http://schemas.microsoft.com/office/powerpoint/2010/main" val="153793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525303" y="617967"/>
            <a:ext cx="7408462" cy="1439433"/>
          </a:xfrm>
        </p:spPr>
        <p:txBody>
          <a:bodyPr/>
          <a:lstStyle/>
          <a:p>
            <a:r>
              <a:rPr lang="en-GB" dirty="0">
                <a:solidFill>
                  <a:schemeClr val="tx1"/>
                </a:solidFill>
              </a:rPr>
              <a:t>Volunteers at the heart of the systems </a:t>
            </a:r>
            <a:r>
              <a:rPr lang="en-GB" dirty="0" err="1">
                <a:solidFill>
                  <a:schemeClr val="tx1"/>
                </a:solidFill>
              </a:rPr>
              <a:t>workstream</a:t>
            </a:r>
            <a:r>
              <a:rPr lang="en-GB" dirty="0">
                <a:solidFill>
                  <a:schemeClr val="tx1"/>
                </a:solidFill>
              </a:rPr>
              <a:t> </a:t>
            </a:r>
          </a:p>
          <a:p>
            <a:endParaRPr lang="en-GB" dirty="0">
              <a:solidFill>
                <a:schemeClr val="tx1"/>
              </a:solidFill>
            </a:endParaRPr>
          </a:p>
          <a:p>
            <a:endParaRPr lang="en-GB" dirty="0">
              <a:solidFill>
                <a:schemeClr val="tx1"/>
              </a:solidFill>
            </a:endParaRPr>
          </a:p>
        </p:txBody>
      </p:sp>
      <p:sp>
        <p:nvSpPr>
          <p:cNvPr id="3" name="TextBox 2"/>
          <p:cNvSpPr txBox="1"/>
          <p:nvPr/>
        </p:nvSpPr>
        <p:spPr>
          <a:xfrm>
            <a:off x="525303" y="2292723"/>
            <a:ext cx="10764371" cy="4078039"/>
          </a:xfrm>
          <a:prstGeom prst="rect">
            <a:avLst/>
          </a:prstGeom>
          <a:noFill/>
        </p:spPr>
        <p:txBody>
          <a:bodyPr wrap="square" rtlCol="0">
            <a:spAutoFit/>
          </a:bodyPr>
          <a:lstStyle/>
          <a:p>
            <a:r>
              <a:rPr lang="en-GB" sz="2400" b="1" dirty="0"/>
              <a:t>Role and responsibilities of the Group</a:t>
            </a:r>
            <a:endParaRPr lang="en-GB" sz="2400" dirty="0"/>
          </a:p>
          <a:p>
            <a:endParaRPr lang="en-GB" sz="2000" dirty="0"/>
          </a:p>
          <a:p>
            <a:pPr marL="342900" lvl="0" indent="-342900">
              <a:buFont typeface="Arial" panose="020B0604020202020204" pitchFamily="34" charset="0"/>
              <a:buChar char="•"/>
            </a:pPr>
            <a:r>
              <a:rPr lang="en-US" sz="2000" dirty="0"/>
              <a:t>To understand current practice across the system for recruitment, deployment and retention of volunteers</a:t>
            </a:r>
          </a:p>
          <a:p>
            <a:pPr marL="342900" lvl="0" indent="-342900">
              <a:buFont typeface="Arial" panose="020B0604020202020204" pitchFamily="34" charset="0"/>
              <a:buChar char="•"/>
            </a:pPr>
            <a:endParaRPr lang="en-GB" sz="1050" dirty="0"/>
          </a:p>
          <a:p>
            <a:pPr marL="342900" lvl="0" indent="-342900">
              <a:buFont typeface="Arial" panose="020B0604020202020204" pitchFamily="34" charset="0"/>
              <a:buChar char="•"/>
            </a:pPr>
            <a:r>
              <a:rPr lang="en-US" sz="2000" dirty="0"/>
              <a:t>To identify and share best practice around volunteering and effective management of volunteers</a:t>
            </a:r>
          </a:p>
          <a:p>
            <a:pPr marL="342900" lvl="0" indent="-342900">
              <a:buFont typeface="Arial" panose="020B0604020202020204" pitchFamily="34" charset="0"/>
              <a:buChar char="•"/>
            </a:pPr>
            <a:endParaRPr lang="en-GB" sz="1050" dirty="0"/>
          </a:p>
          <a:p>
            <a:pPr marL="342900" lvl="0" indent="-342900">
              <a:buFont typeface="Arial" panose="020B0604020202020204" pitchFamily="34" charset="0"/>
              <a:buChar char="•"/>
            </a:pPr>
            <a:r>
              <a:rPr lang="en-US" sz="2000" dirty="0"/>
              <a:t>To scope the experiences of volunteers that are working in parts of our system, to understand their needs and whether they are being met</a:t>
            </a:r>
          </a:p>
          <a:p>
            <a:pPr marL="342900" lvl="0" indent="-342900">
              <a:buFont typeface="Arial" panose="020B0604020202020204" pitchFamily="34" charset="0"/>
              <a:buChar char="•"/>
            </a:pPr>
            <a:endParaRPr lang="en-GB" sz="1050" dirty="0"/>
          </a:p>
          <a:p>
            <a:pPr marL="342900" lvl="0" indent="-342900">
              <a:buFont typeface="Arial" panose="020B0604020202020204" pitchFamily="34" charset="0"/>
              <a:buChar char="•"/>
            </a:pPr>
            <a:r>
              <a:rPr lang="en-US" sz="2000" dirty="0"/>
              <a:t>To enable volunteers to be aware of and take up a variety of volunteer opportunities and break down barriers that curtail this</a:t>
            </a:r>
            <a:endParaRPr lang="en-GB" sz="2000" dirty="0"/>
          </a:p>
          <a:p>
            <a:endParaRPr lang="en-GB" dirty="0"/>
          </a:p>
        </p:txBody>
      </p:sp>
    </p:spTree>
    <p:extLst>
      <p:ext uri="{BB962C8B-B14F-4D97-AF65-F5344CB8AC3E}">
        <p14:creationId xmlns:p14="http://schemas.microsoft.com/office/powerpoint/2010/main" val="3772626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525303" y="617967"/>
            <a:ext cx="7408462" cy="1439433"/>
          </a:xfrm>
        </p:spPr>
        <p:txBody>
          <a:bodyPr/>
          <a:lstStyle/>
          <a:p>
            <a:r>
              <a:rPr lang="en-GB" dirty="0">
                <a:solidFill>
                  <a:schemeClr val="tx1"/>
                </a:solidFill>
              </a:rPr>
              <a:t>Volunteers at the heart of the systems </a:t>
            </a:r>
            <a:r>
              <a:rPr lang="en-GB" dirty="0" err="1">
                <a:solidFill>
                  <a:schemeClr val="tx1"/>
                </a:solidFill>
              </a:rPr>
              <a:t>workstream</a:t>
            </a:r>
            <a:r>
              <a:rPr lang="en-GB" dirty="0">
                <a:solidFill>
                  <a:schemeClr val="tx1"/>
                </a:solidFill>
              </a:rPr>
              <a:t> </a:t>
            </a:r>
          </a:p>
          <a:p>
            <a:endParaRPr lang="en-GB" dirty="0">
              <a:solidFill>
                <a:schemeClr val="tx1"/>
              </a:solidFill>
            </a:endParaRPr>
          </a:p>
          <a:p>
            <a:endParaRPr lang="en-GB" dirty="0">
              <a:solidFill>
                <a:schemeClr val="tx1"/>
              </a:solidFill>
            </a:endParaRPr>
          </a:p>
        </p:txBody>
      </p:sp>
      <p:sp>
        <p:nvSpPr>
          <p:cNvPr id="3" name="TextBox 2"/>
          <p:cNvSpPr txBox="1"/>
          <p:nvPr/>
        </p:nvSpPr>
        <p:spPr>
          <a:xfrm>
            <a:off x="525303" y="2191870"/>
            <a:ext cx="10764371" cy="4431983"/>
          </a:xfrm>
          <a:prstGeom prst="rect">
            <a:avLst/>
          </a:prstGeom>
          <a:noFill/>
        </p:spPr>
        <p:txBody>
          <a:bodyPr wrap="square" rtlCol="0">
            <a:spAutoFit/>
          </a:bodyPr>
          <a:lstStyle/>
          <a:p>
            <a:r>
              <a:rPr lang="en-GB" sz="2400" b="1" dirty="0"/>
              <a:t>Role and responsibilities of the Group</a:t>
            </a:r>
            <a:endParaRPr lang="en-GB" sz="2400" dirty="0"/>
          </a:p>
          <a:p>
            <a:endParaRPr lang="en-GB" sz="2000" dirty="0"/>
          </a:p>
          <a:p>
            <a:pPr marL="342900" lvl="0" indent="-342900">
              <a:buFont typeface="Arial" panose="020B0604020202020204" pitchFamily="34" charset="0"/>
              <a:buChar char="•"/>
            </a:pPr>
            <a:r>
              <a:rPr lang="en-US" sz="2000" dirty="0"/>
              <a:t>To connect partners from across the system to support and develop volunteering</a:t>
            </a:r>
          </a:p>
          <a:p>
            <a:pPr marL="342900" lvl="0" indent="-342900">
              <a:buFont typeface="Arial" panose="020B0604020202020204" pitchFamily="34" charset="0"/>
              <a:buChar char="•"/>
            </a:pPr>
            <a:endParaRPr lang="en-GB" sz="800" dirty="0"/>
          </a:p>
          <a:p>
            <a:pPr marL="342900" lvl="0" indent="-342900">
              <a:buFont typeface="Arial" panose="020B0604020202020204" pitchFamily="34" charset="0"/>
              <a:buChar char="•"/>
            </a:pPr>
            <a:r>
              <a:rPr lang="en-US" sz="2000" dirty="0"/>
              <a:t>To co-design a set of shared principles that underpins the volunteer processes and practices</a:t>
            </a:r>
          </a:p>
          <a:p>
            <a:pPr marL="342900" lvl="0" indent="-342900">
              <a:buFont typeface="Arial" panose="020B0604020202020204" pitchFamily="34" charset="0"/>
              <a:buChar char="•"/>
            </a:pPr>
            <a:endParaRPr lang="en-GB" sz="800" dirty="0"/>
          </a:p>
          <a:p>
            <a:pPr marL="342900" lvl="0" indent="-342900">
              <a:buFont typeface="Arial" panose="020B0604020202020204" pitchFamily="34" charset="0"/>
              <a:buChar char="•"/>
            </a:pPr>
            <a:r>
              <a:rPr lang="en-US" sz="2000" dirty="0"/>
              <a:t>To </a:t>
            </a:r>
            <a:r>
              <a:rPr lang="en-US" sz="2000" dirty="0" err="1"/>
              <a:t>maximise</a:t>
            </a:r>
            <a:r>
              <a:rPr lang="en-US" sz="2000" dirty="0"/>
              <a:t> the impact that volunteers have on the system and ensure this is recognized and valued</a:t>
            </a:r>
          </a:p>
          <a:p>
            <a:pPr marL="342900" lvl="0" indent="-342900">
              <a:buFont typeface="Arial" panose="020B0604020202020204" pitchFamily="34" charset="0"/>
              <a:buChar char="•"/>
            </a:pPr>
            <a:endParaRPr lang="en-GB" sz="800" dirty="0"/>
          </a:p>
          <a:p>
            <a:pPr marL="342900" lvl="0" indent="-342900">
              <a:buFont typeface="Arial" panose="020B0604020202020204" pitchFamily="34" charset="0"/>
              <a:buChar char="•"/>
            </a:pPr>
            <a:r>
              <a:rPr lang="en-US" sz="2000" dirty="0"/>
              <a:t>To monitor the delivery of identified work to support the scoping and understanding of volunteering across the system</a:t>
            </a:r>
          </a:p>
          <a:p>
            <a:pPr marL="342900" lvl="0" indent="-342900">
              <a:buFont typeface="Arial" panose="020B0604020202020204" pitchFamily="34" charset="0"/>
              <a:buChar char="•"/>
            </a:pPr>
            <a:endParaRPr lang="en-GB" sz="800" dirty="0"/>
          </a:p>
          <a:p>
            <a:pPr marL="342900" lvl="0" indent="-342900">
              <a:buFont typeface="Arial" panose="020B0604020202020204" pitchFamily="34" charset="0"/>
              <a:buChar char="•"/>
            </a:pPr>
            <a:r>
              <a:rPr lang="en-US" sz="2000" dirty="0"/>
              <a:t>To plan what future work is needed to embed volunteering at the heart of the system in future years</a:t>
            </a:r>
            <a:endParaRPr lang="en-GB" sz="2000" dirty="0"/>
          </a:p>
          <a:p>
            <a:endParaRPr lang="en-GB" dirty="0"/>
          </a:p>
        </p:txBody>
      </p:sp>
    </p:spTree>
    <p:extLst>
      <p:ext uri="{BB962C8B-B14F-4D97-AF65-F5344CB8AC3E}">
        <p14:creationId xmlns:p14="http://schemas.microsoft.com/office/powerpoint/2010/main" val="3756762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73221" y="2487706"/>
            <a:ext cx="10877802" cy="2675965"/>
          </a:xfrm>
        </p:spPr>
        <p:txBody>
          <a:bodyPr/>
          <a:lstStyle/>
          <a:p>
            <a:r>
              <a:rPr lang="en-GB" dirty="0">
                <a:solidFill>
                  <a:schemeClr val="tx1"/>
                </a:solidFill>
              </a:rPr>
              <a:t>York Volunteering Strategy </a:t>
            </a:r>
          </a:p>
          <a:p>
            <a:endParaRPr lang="en-GB" sz="3200" b="0" dirty="0">
              <a:solidFill>
                <a:schemeClr val="tx1"/>
              </a:solidFill>
            </a:endParaRPr>
          </a:p>
          <a:p>
            <a:r>
              <a:rPr lang="en-GB" sz="2800" b="0" dirty="0">
                <a:solidFill>
                  <a:schemeClr val="tx1"/>
                </a:solidFill>
              </a:rPr>
              <a:t>Drew Richardson, Volunteer Centre Manager, York CVS </a:t>
            </a:r>
          </a:p>
        </p:txBody>
      </p:sp>
    </p:spTree>
    <p:extLst>
      <p:ext uri="{BB962C8B-B14F-4D97-AF65-F5344CB8AC3E}">
        <p14:creationId xmlns:p14="http://schemas.microsoft.com/office/powerpoint/2010/main" val="3484983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592540" y="826995"/>
            <a:ext cx="6446996" cy="1465729"/>
          </a:xfrm>
        </p:spPr>
        <p:txBody>
          <a:bodyPr lIns="91440" tIns="45720" rIns="91440" bIns="45720" anchor="t">
            <a:noAutofit/>
          </a:bodyPr>
          <a:lstStyle/>
          <a:p>
            <a:r>
              <a:rPr lang="en-GB" dirty="0">
                <a:solidFill>
                  <a:schemeClr val="tx1"/>
                </a:solidFill>
                <a:latin typeface="Arial"/>
                <a:cs typeface="Arial"/>
              </a:rPr>
              <a:t>York Volunteering Strategy</a:t>
            </a:r>
            <a:endParaRPr lang="en-GB" dirty="0">
              <a:solidFill>
                <a:schemeClr val="tx1"/>
              </a:solidFill>
            </a:endParaRPr>
          </a:p>
        </p:txBody>
      </p:sp>
      <p:sp>
        <p:nvSpPr>
          <p:cNvPr id="3" name="TextBox 2"/>
          <p:cNvSpPr txBox="1"/>
          <p:nvPr/>
        </p:nvSpPr>
        <p:spPr>
          <a:xfrm>
            <a:off x="593395" y="2342257"/>
            <a:ext cx="11015554" cy="3785652"/>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GB" sz="2000" dirty="0">
                <a:latin typeface="Arial"/>
                <a:cs typeface="Arial"/>
              </a:rPr>
              <a:t>Co-produced by VCSE organisations across the city</a:t>
            </a:r>
            <a:endParaRPr lang="en-GB" sz="2000" dirty="0"/>
          </a:p>
          <a:p>
            <a:pPr marL="800100" lvl="1" indent="-342900">
              <a:buFont typeface="Arial" panose="020B0604020202020204" pitchFamily="34" charset="0"/>
              <a:buChar char="•"/>
            </a:pPr>
            <a:r>
              <a:rPr lang="en-GB" sz="2000" dirty="0">
                <a:latin typeface="Arial"/>
                <a:cs typeface="Arial"/>
              </a:rPr>
              <a:t>Focus groups and survey</a:t>
            </a:r>
            <a:endParaRPr lang="en-GB" sz="2000" dirty="0"/>
          </a:p>
          <a:p>
            <a:pPr marL="800100" lvl="1" indent="-342900">
              <a:buFont typeface="Arial" panose="020B0604020202020204" pitchFamily="34" charset="0"/>
              <a:buChar char="•"/>
            </a:pPr>
            <a:r>
              <a:rPr lang="en-GB" sz="2000" dirty="0">
                <a:latin typeface="Arial"/>
                <a:cs typeface="Arial"/>
              </a:rPr>
              <a:t>Working group</a:t>
            </a:r>
            <a:endParaRPr lang="en-GB" sz="2000" dirty="0"/>
          </a:p>
          <a:p>
            <a:pPr marL="342900" indent="-342900">
              <a:buFont typeface="Arial" panose="020B0604020202020204" pitchFamily="34" charset="0"/>
              <a:buChar char="•"/>
            </a:pPr>
            <a:endParaRPr lang="en-GB" sz="2000" dirty="0"/>
          </a:p>
          <a:p>
            <a:r>
              <a:rPr lang="en-GB" sz="2000" b="1" dirty="0">
                <a:latin typeface="Arial"/>
                <a:cs typeface="Arial"/>
              </a:rPr>
              <a:t>It focuses on how we can collaborate better towards:</a:t>
            </a:r>
            <a:endParaRPr lang="en-GB" sz="2000" dirty="0">
              <a:latin typeface="Arial"/>
              <a:cs typeface="Arial"/>
            </a:endParaRPr>
          </a:p>
          <a:p>
            <a:pPr marL="285750" indent="-285750">
              <a:buFont typeface="Arial"/>
              <a:buChar char="•"/>
            </a:pPr>
            <a:r>
              <a:rPr lang="en-GB" sz="2000" dirty="0">
                <a:latin typeface="Arial"/>
                <a:cs typeface="Arial"/>
              </a:rPr>
              <a:t>The City's priorities</a:t>
            </a:r>
          </a:p>
          <a:p>
            <a:pPr marL="285750" indent="-285750">
              <a:buFont typeface="Arial"/>
              <a:buChar char="•"/>
            </a:pPr>
            <a:r>
              <a:rPr lang="en-GB" sz="2000" dirty="0">
                <a:latin typeface="Arial"/>
                <a:cs typeface="Arial"/>
              </a:rPr>
              <a:t>Good practice</a:t>
            </a:r>
            <a:endParaRPr lang="en-GB" sz="2000"/>
          </a:p>
          <a:p>
            <a:pPr marL="285750" indent="-285750">
              <a:buFont typeface="Arial"/>
              <a:buChar char="•"/>
            </a:pPr>
            <a:r>
              <a:rPr lang="en-GB" sz="2000" dirty="0">
                <a:latin typeface="Arial"/>
                <a:cs typeface="Arial"/>
              </a:rPr>
              <a:t>Equality, diversity and inclusivity</a:t>
            </a:r>
          </a:p>
          <a:p>
            <a:pPr marL="285750" indent="-285750">
              <a:buFont typeface="Arial"/>
              <a:buChar char="•"/>
            </a:pPr>
            <a:r>
              <a:rPr lang="en-GB" sz="2000" dirty="0">
                <a:latin typeface="Arial"/>
                <a:cs typeface="Arial"/>
              </a:rPr>
              <a:t>Promoting volunteering</a:t>
            </a:r>
            <a:endParaRPr lang="en-GB" sz="2000"/>
          </a:p>
          <a:p>
            <a:pPr marL="285750" indent="-285750">
              <a:buFont typeface="Arial"/>
              <a:buChar char="•"/>
            </a:pPr>
            <a:r>
              <a:rPr lang="en-GB" sz="2000" dirty="0">
                <a:latin typeface="Arial"/>
                <a:cs typeface="Arial"/>
              </a:rPr>
              <a:t>Recognising and celebrating Volunteers</a:t>
            </a:r>
            <a:endParaRPr lang="en-GB" sz="2000"/>
          </a:p>
          <a:p>
            <a:pPr marL="285750" indent="-285750">
              <a:buFont typeface="Arial"/>
              <a:buChar char="•"/>
            </a:pPr>
            <a:r>
              <a:rPr lang="en-GB" sz="2000" dirty="0">
                <a:latin typeface="Arial"/>
                <a:cs typeface="Arial"/>
              </a:rPr>
              <a:t>Sharing skills</a:t>
            </a:r>
            <a:endParaRPr lang="en-GB" sz="2000"/>
          </a:p>
          <a:p>
            <a:pPr marL="285750" indent="-285750">
              <a:buFont typeface="Arial"/>
              <a:buChar char="•"/>
            </a:pPr>
            <a:r>
              <a:rPr lang="en-GB" sz="2000" dirty="0">
                <a:latin typeface="Arial"/>
                <a:cs typeface="Arial"/>
              </a:rPr>
              <a:t>Evaluating &amp; monitoring Volunteer impact</a:t>
            </a:r>
            <a:endParaRPr lang="en-GB" sz="2000" dirty="0"/>
          </a:p>
        </p:txBody>
      </p:sp>
      <p:sp>
        <p:nvSpPr>
          <p:cNvPr id="4" name="Rectangle: Rounded Corners 3">
            <a:extLst>
              <a:ext uri="{FF2B5EF4-FFF2-40B4-BE49-F238E27FC236}">
                <a16:creationId xmlns:a16="http://schemas.microsoft.com/office/drawing/2014/main" xmlns="" id="{18AF57F5-9A19-FA2B-3B85-1F2B2C1C3ADC}"/>
              </a:ext>
            </a:extLst>
          </p:cNvPr>
          <p:cNvSpPr/>
          <p:nvPr/>
        </p:nvSpPr>
        <p:spPr>
          <a:xfrm>
            <a:off x="7784727" y="2480706"/>
            <a:ext cx="3881886" cy="3781245"/>
          </a:xfrm>
          <a:prstGeom prst="roundRect">
            <a:avLst/>
          </a:prstGeom>
          <a:solidFill>
            <a:srgbClr val="49B6B0"/>
          </a:solidFill>
          <a:ln>
            <a:solidFill>
              <a:srgbClr val="49B6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Arial"/>
                <a:cs typeface="Calibri"/>
              </a:rPr>
              <a:t>It is essential that Volunteers are managed and supported properly to ensure they have a positive experience and they keep volunteering, if possible.  </a:t>
            </a:r>
          </a:p>
          <a:p>
            <a:pPr algn="ctr"/>
            <a:endParaRPr lang="en-GB" sz="2400" dirty="0">
              <a:latin typeface="Arial"/>
              <a:cs typeface="Calibri"/>
            </a:endParaRPr>
          </a:p>
          <a:p>
            <a:pPr algn="ctr"/>
            <a:r>
              <a:rPr lang="en-GB" sz="2400" dirty="0">
                <a:latin typeface="Arial"/>
                <a:cs typeface="Calibri"/>
              </a:rPr>
              <a:t>Consistent</a:t>
            </a:r>
          </a:p>
        </p:txBody>
      </p:sp>
    </p:spTree>
    <p:extLst>
      <p:ext uri="{BB962C8B-B14F-4D97-AF65-F5344CB8AC3E}">
        <p14:creationId xmlns:p14="http://schemas.microsoft.com/office/powerpoint/2010/main" val="144395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73221" y="2487706"/>
            <a:ext cx="10877802" cy="2675965"/>
          </a:xfrm>
        </p:spPr>
        <p:txBody>
          <a:bodyPr/>
          <a:lstStyle/>
          <a:p>
            <a:r>
              <a:rPr lang="en-GB" dirty="0">
                <a:solidFill>
                  <a:schemeClr val="tx1"/>
                </a:solidFill>
              </a:rPr>
              <a:t>Volunteer Management in Health and Care – Best Practice Guidance  </a:t>
            </a:r>
          </a:p>
          <a:p>
            <a:endParaRPr lang="en-GB" sz="3200" b="0" dirty="0">
              <a:solidFill>
                <a:schemeClr val="tx1"/>
              </a:solidFill>
            </a:endParaRPr>
          </a:p>
          <a:p>
            <a:r>
              <a:rPr lang="en-GB" sz="2800" b="0" dirty="0">
                <a:solidFill>
                  <a:schemeClr val="tx1"/>
                </a:solidFill>
              </a:rPr>
              <a:t>Drew Richardson, Volunteer Centre Manager, York CVS </a:t>
            </a:r>
          </a:p>
        </p:txBody>
      </p:sp>
    </p:spTree>
    <p:extLst>
      <p:ext uri="{BB962C8B-B14F-4D97-AF65-F5344CB8AC3E}">
        <p14:creationId xmlns:p14="http://schemas.microsoft.com/office/powerpoint/2010/main" val="268470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592540" y="826995"/>
            <a:ext cx="6446996" cy="1465729"/>
          </a:xfrm>
        </p:spPr>
        <p:txBody>
          <a:bodyPr lIns="91440" tIns="45720" rIns="91440" bIns="45720" anchor="t">
            <a:noAutofit/>
          </a:bodyPr>
          <a:lstStyle/>
          <a:p>
            <a:r>
              <a:rPr lang="en-GB" dirty="0">
                <a:solidFill>
                  <a:schemeClr val="tx1"/>
                </a:solidFill>
                <a:latin typeface="Arial"/>
                <a:cs typeface="Arial"/>
              </a:rPr>
              <a:t>Best Practice Guidance </a:t>
            </a:r>
            <a:endParaRPr lang="en-GB" dirty="0">
              <a:solidFill>
                <a:schemeClr val="tx1"/>
              </a:solidFill>
            </a:endParaRPr>
          </a:p>
        </p:txBody>
      </p:sp>
      <p:sp>
        <p:nvSpPr>
          <p:cNvPr id="3" name="TextBox 2"/>
          <p:cNvSpPr txBox="1"/>
          <p:nvPr/>
        </p:nvSpPr>
        <p:spPr>
          <a:xfrm>
            <a:off x="605118" y="2662518"/>
            <a:ext cx="8014447" cy="2831544"/>
          </a:xfrm>
          <a:prstGeom prst="rect">
            <a:avLst/>
          </a:prstGeom>
          <a:noFill/>
        </p:spPr>
        <p:txBody>
          <a:bodyPr wrap="square" lIns="91440" tIns="45720" rIns="91440" bIns="45720" rtlCol="0" anchor="t">
            <a:spAutoFit/>
          </a:bodyPr>
          <a:lstStyle/>
          <a:p>
            <a:r>
              <a:rPr lang="en-GB" sz="2000" b="1" dirty="0">
                <a:latin typeface="Arial"/>
                <a:cs typeface="Arial"/>
              </a:rPr>
              <a:t>Why?</a:t>
            </a:r>
            <a:endParaRPr lang="en-US" sz="2000"/>
          </a:p>
          <a:p>
            <a:endParaRPr lang="en-GB" sz="2000" dirty="0">
              <a:latin typeface="Arial"/>
              <a:cs typeface="Arial"/>
            </a:endParaRPr>
          </a:p>
          <a:p>
            <a:pPr marL="342900" indent="-342900">
              <a:buFont typeface="Arial" panose="020B0604020202020204" pitchFamily="34" charset="0"/>
              <a:buChar char="•"/>
            </a:pPr>
            <a:r>
              <a:rPr lang="en-GB" sz="2000" dirty="0">
                <a:latin typeface="Arial"/>
                <a:cs typeface="Arial"/>
              </a:rPr>
              <a:t>Health sector's increased dependence on Volunteers (COVID / post-COVID / workforce pressures)</a:t>
            </a:r>
            <a:endParaRPr lang="en-GB" sz="2000">
              <a:latin typeface="Arial"/>
              <a:cs typeface="Arial"/>
            </a:endParaRP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latin typeface="Arial"/>
                <a:cs typeface="Arial"/>
              </a:rPr>
              <a:t>Volunteer retention and experience</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endParaRPr lang="en-GB" sz="2000" dirty="0"/>
          </a:p>
          <a:p>
            <a:endParaRPr lang="en-GB" dirty="0"/>
          </a:p>
        </p:txBody>
      </p:sp>
    </p:spTree>
    <p:extLst>
      <p:ext uri="{BB962C8B-B14F-4D97-AF65-F5344CB8AC3E}">
        <p14:creationId xmlns:p14="http://schemas.microsoft.com/office/powerpoint/2010/main" val="1049785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592540" y="826995"/>
            <a:ext cx="6446996" cy="1465729"/>
          </a:xfrm>
        </p:spPr>
        <p:txBody>
          <a:bodyPr lIns="91440" tIns="45720" rIns="91440" bIns="45720" anchor="t">
            <a:noAutofit/>
          </a:bodyPr>
          <a:lstStyle/>
          <a:p>
            <a:r>
              <a:rPr lang="en-GB" dirty="0">
                <a:solidFill>
                  <a:schemeClr val="tx1"/>
                </a:solidFill>
                <a:latin typeface="Arial"/>
                <a:cs typeface="Arial"/>
              </a:rPr>
              <a:t>Volunteer Retention </a:t>
            </a:r>
            <a:endParaRPr lang="en-GB" dirty="0">
              <a:solidFill>
                <a:schemeClr val="tx1"/>
              </a:solidFill>
            </a:endParaRPr>
          </a:p>
        </p:txBody>
      </p:sp>
      <p:sp>
        <p:nvSpPr>
          <p:cNvPr id="3" name="TextBox 2"/>
          <p:cNvSpPr txBox="1"/>
          <p:nvPr/>
        </p:nvSpPr>
        <p:spPr>
          <a:xfrm>
            <a:off x="605118" y="2662518"/>
            <a:ext cx="8014447" cy="2831544"/>
          </a:xfrm>
          <a:prstGeom prst="rect">
            <a:avLst/>
          </a:prstGeom>
          <a:noFill/>
        </p:spPr>
        <p:txBody>
          <a:bodyPr wrap="square" lIns="91440" tIns="45720" rIns="91440" bIns="45720" rtlCol="0" anchor="t">
            <a:spAutoFit/>
          </a:bodyPr>
          <a:lstStyle/>
          <a:p>
            <a:r>
              <a:rPr lang="en-GB" sz="2000" b="1" dirty="0">
                <a:latin typeface="Arial"/>
                <a:cs typeface="Arial"/>
              </a:rPr>
              <a:t>Why?</a:t>
            </a:r>
            <a:endParaRPr lang="en-US" dirty="0"/>
          </a:p>
          <a:p>
            <a:endParaRPr lang="en-GB" sz="2000" dirty="0">
              <a:latin typeface="Arial"/>
              <a:cs typeface="Arial"/>
            </a:endParaRPr>
          </a:p>
          <a:p>
            <a:pPr marL="342900" indent="-342900">
              <a:buFont typeface="Arial" panose="020B0604020202020204" pitchFamily="34" charset="0"/>
              <a:buChar char="•"/>
            </a:pPr>
            <a:r>
              <a:rPr lang="en-GB" sz="2000" dirty="0">
                <a:latin typeface="Arial"/>
                <a:cs typeface="Arial"/>
              </a:rPr>
              <a:t>Health sector's increased dependence on Volunteers (COVID / post-COVID / workforce pressures)</a:t>
            </a:r>
            <a:endParaRPr lang="en-GB" dirty="0">
              <a:latin typeface="Arial"/>
              <a:cs typeface="Arial"/>
            </a:endParaRP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latin typeface="Arial"/>
                <a:cs typeface="Arial"/>
              </a:rPr>
              <a:t>Volunteer retention and experience</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endParaRPr lang="en-GB" sz="2000" dirty="0"/>
          </a:p>
          <a:p>
            <a:endParaRPr lang="en-GB" dirty="0"/>
          </a:p>
        </p:txBody>
      </p:sp>
      <p:pic>
        <p:nvPicPr>
          <p:cNvPr id="4" name="Picture 4">
            <a:extLst>
              <a:ext uri="{FF2B5EF4-FFF2-40B4-BE49-F238E27FC236}">
                <a16:creationId xmlns:a16="http://schemas.microsoft.com/office/drawing/2014/main" xmlns="" id="{921381EB-49D9-36D2-BBB7-5FE2B4E2E45C}"/>
              </a:ext>
            </a:extLst>
          </p:cNvPr>
          <p:cNvPicPr>
            <a:picLocks noChangeAspect="1"/>
          </p:cNvPicPr>
          <p:nvPr/>
        </p:nvPicPr>
        <p:blipFill>
          <a:blip r:embed="rId3"/>
          <a:stretch>
            <a:fillRect/>
          </a:stretch>
        </p:blipFill>
        <p:spPr>
          <a:xfrm>
            <a:off x="587829" y="2155425"/>
            <a:ext cx="7805057" cy="4084757"/>
          </a:xfrm>
          <a:prstGeom prst="rect">
            <a:avLst/>
          </a:prstGeom>
        </p:spPr>
      </p:pic>
    </p:spTree>
    <p:extLst>
      <p:ext uri="{BB962C8B-B14F-4D97-AF65-F5344CB8AC3E}">
        <p14:creationId xmlns:p14="http://schemas.microsoft.com/office/powerpoint/2010/main" val="1362825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592540" y="826995"/>
            <a:ext cx="6446996" cy="1465729"/>
          </a:xfrm>
        </p:spPr>
        <p:txBody>
          <a:bodyPr lIns="91440" tIns="45720" rIns="91440" bIns="45720" anchor="t">
            <a:noAutofit/>
          </a:bodyPr>
          <a:lstStyle/>
          <a:p>
            <a:r>
              <a:rPr lang="en-GB" dirty="0">
                <a:solidFill>
                  <a:schemeClr val="tx1"/>
                </a:solidFill>
                <a:latin typeface="Arial"/>
                <a:cs typeface="Arial"/>
              </a:rPr>
              <a:t>Volunteer Experience</a:t>
            </a:r>
            <a:endParaRPr lang="en-GB" dirty="0">
              <a:solidFill>
                <a:schemeClr val="tx1"/>
              </a:solidFill>
            </a:endParaRPr>
          </a:p>
        </p:txBody>
      </p:sp>
      <p:sp>
        <p:nvSpPr>
          <p:cNvPr id="3" name="TextBox 2"/>
          <p:cNvSpPr txBox="1"/>
          <p:nvPr/>
        </p:nvSpPr>
        <p:spPr>
          <a:xfrm>
            <a:off x="605118" y="2662518"/>
            <a:ext cx="8014447" cy="2831544"/>
          </a:xfrm>
          <a:prstGeom prst="rect">
            <a:avLst/>
          </a:prstGeom>
          <a:noFill/>
        </p:spPr>
        <p:txBody>
          <a:bodyPr wrap="square" lIns="91440" tIns="45720" rIns="91440" bIns="45720" rtlCol="0" anchor="t">
            <a:spAutoFit/>
          </a:bodyPr>
          <a:lstStyle/>
          <a:p>
            <a:r>
              <a:rPr lang="en-GB" sz="2000" b="1" dirty="0">
                <a:latin typeface="Arial"/>
                <a:cs typeface="Arial"/>
              </a:rPr>
              <a:t>Why?</a:t>
            </a:r>
            <a:endParaRPr lang="en-US" dirty="0"/>
          </a:p>
          <a:p>
            <a:endParaRPr lang="en-GB" sz="2000" dirty="0">
              <a:latin typeface="Arial"/>
              <a:cs typeface="Arial"/>
            </a:endParaRPr>
          </a:p>
          <a:p>
            <a:pPr marL="342900" indent="-342900">
              <a:buFont typeface="Arial" panose="020B0604020202020204" pitchFamily="34" charset="0"/>
              <a:buChar char="•"/>
            </a:pPr>
            <a:r>
              <a:rPr lang="en-GB" sz="2000" dirty="0">
                <a:latin typeface="Arial"/>
                <a:cs typeface="Arial"/>
              </a:rPr>
              <a:t>Health sector's increased dependence on Volunteers (COVID / post-COVID / workforce pressures)</a:t>
            </a:r>
            <a:endParaRPr lang="en-GB" dirty="0">
              <a:latin typeface="Arial"/>
              <a:cs typeface="Arial"/>
            </a:endParaRP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latin typeface="Arial"/>
                <a:cs typeface="Arial"/>
              </a:rPr>
              <a:t>Volunteer retention and experience</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endParaRPr lang="en-GB" sz="2000" dirty="0"/>
          </a:p>
          <a:p>
            <a:endParaRPr lang="en-GB" dirty="0"/>
          </a:p>
        </p:txBody>
      </p:sp>
      <p:pic>
        <p:nvPicPr>
          <p:cNvPr id="5" name="Picture 5">
            <a:extLst>
              <a:ext uri="{FF2B5EF4-FFF2-40B4-BE49-F238E27FC236}">
                <a16:creationId xmlns:a16="http://schemas.microsoft.com/office/drawing/2014/main" xmlns="" id="{6B355E52-2F1C-B7DF-52F9-718D88DA9335}"/>
              </a:ext>
            </a:extLst>
          </p:cNvPr>
          <p:cNvPicPr>
            <a:picLocks noChangeAspect="1"/>
          </p:cNvPicPr>
          <p:nvPr/>
        </p:nvPicPr>
        <p:blipFill>
          <a:blip r:embed="rId3"/>
          <a:stretch>
            <a:fillRect/>
          </a:stretch>
        </p:blipFill>
        <p:spPr>
          <a:xfrm>
            <a:off x="601436" y="1603664"/>
            <a:ext cx="7600950" cy="4834494"/>
          </a:xfrm>
          <a:prstGeom prst="rect">
            <a:avLst/>
          </a:prstGeom>
        </p:spPr>
      </p:pic>
    </p:spTree>
    <p:extLst>
      <p:ext uri="{BB962C8B-B14F-4D97-AF65-F5344CB8AC3E}">
        <p14:creationId xmlns:p14="http://schemas.microsoft.com/office/powerpoint/2010/main" val="1157417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592540" y="826995"/>
            <a:ext cx="6446996" cy="1465729"/>
          </a:xfrm>
        </p:spPr>
        <p:txBody>
          <a:bodyPr lIns="91440" tIns="45720" rIns="91440" bIns="45720" anchor="t">
            <a:noAutofit/>
          </a:bodyPr>
          <a:lstStyle/>
          <a:p>
            <a:r>
              <a:rPr lang="en-GB" dirty="0">
                <a:solidFill>
                  <a:schemeClr val="tx1"/>
                </a:solidFill>
                <a:latin typeface="Arial"/>
                <a:cs typeface="Arial"/>
              </a:rPr>
              <a:t>Best Practice Guidance </a:t>
            </a:r>
            <a:endParaRPr lang="en-GB" dirty="0">
              <a:solidFill>
                <a:schemeClr val="tx1"/>
              </a:solidFill>
            </a:endParaRPr>
          </a:p>
        </p:txBody>
      </p:sp>
      <p:sp>
        <p:nvSpPr>
          <p:cNvPr id="3" name="TextBox 2"/>
          <p:cNvSpPr txBox="1"/>
          <p:nvPr/>
        </p:nvSpPr>
        <p:spPr>
          <a:xfrm>
            <a:off x="605118" y="2662518"/>
            <a:ext cx="8014447" cy="4062651"/>
          </a:xfrm>
          <a:prstGeom prst="rect">
            <a:avLst/>
          </a:prstGeom>
          <a:noFill/>
        </p:spPr>
        <p:txBody>
          <a:bodyPr wrap="square" lIns="91440" tIns="45720" rIns="91440" bIns="45720" rtlCol="0" anchor="t">
            <a:spAutoFit/>
          </a:bodyPr>
          <a:lstStyle/>
          <a:p>
            <a:r>
              <a:rPr lang="en-GB" sz="2000" b="1" dirty="0">
                <a:latin typeface="Arial"/>
                <a:cs typeface="Arial"/>
              </a:rPr>
              <a:t>Why?</a:t>
            </a:r>
            <a:endParaRPr lang="en-US" dirty="0"/>
          </a:p>
          <a:p>
            <a:endParaRPr lang="en-GB" sz="2000" dirty="0">
              <a:latin typeface="Arial"/>
              <a:cs typeface="Arial"/>
            </a:endParaRPr>
          </a:p>
          <a:p>
            <a:pPr marL="342900" indent="-342900">
              <a:buFont typeface="Arial" panose="020B0604020202020204" pitchFamily="34" charset="0"/>
              <a:buChar char="•"/>
            </a:pPr>
            <a:r>
              <a:rPr lang="en-GB" sz="2000" dirty="0">
                <a:latin typeface="Arial"/>
                <a:cs typeface="Arial"/>
              </a:rPr>
              <a:t>Health sector's increased dependence on Volunteers (COVID / post-COVID / workforce pressures)</a:t>
            </a:r>
            <a:endParaRPr lang="en-GB" dirty="0">
              <a:latin typeface="Arial"/>
              <a:cs typeface="Arial"/>
            </a:endParaRP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latin typeface="Arial"/>
                <a:cs typeface="Arial"/>
              </a:rPr>
              <a:t>Volunteer retention and quality of their experience</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latin typeface="Arial"/>
                <a:cs typeface="Arial"/>
              </a:rPr>
              <a:t>Examples of bad practice</a:t>
            </a:r>
          </a:p>
          <a:p>
            <a:pPr marL="342900" indent="-342900">
              <a:buFont typeface="Arial" panose="020B0604020202020204" pitchFamily="34" charset="0"/>
              <a:buChar char="•"/>
            </a:pPr>
            <a:endParaRPr lang="en-GB" sz="2000" dirty="0">
              <a:latin typeface="Arial"/>
              <a:cs typeface="Arial"/>
            </a:endParaRPr>
          </a:p>
          <a:p>
            <a:pPr marL="342900" indent="-342900">
              <a:buFont typeface="Arial" panose="020B0604020202020204" pitchFamily="34" charset="0"/>
              <a:buChar char="•"/>
            </a:pPr>
            <a:r>
              <a:rPr lang="en-GB" sz="2000" dirty="0">
                <a:latin typeface="Arial"/>
                <a:cs typeface="Arial"/>
              </a:rPr>
              <a:t>Subsequent Volunteering Crisis – in everyone's best interest</a:t>
            </a:r>
            <a:endParaRPr lang="en-GB" sz="2000" dirty="0"/>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endParaRPr lang="en-GB" sz="2000" dirty="0"/>
          </a:p>
          <a:p>
            <a:endParaRPr lang="en-GB" dirty="0"/>
          </a:p>
        </p:txBody>
      </p:sp>
    </p:spTree>
    <p:extLst>
      <p:ext uri="{BB962C8B-B14F-4D97-AF65-F5344CB8AC3E}">
        <p14:creationId xmlns:p14="http://schemas.microsoft.com/office/powerpoint/2010/main" val="3732043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592540" y="826995"/>
            <a:ext cx="6446996" cy="1465729"/>
          </a:xfrm>
        </p:spPr>
        <p:txBody>
          <a:bodyPr lIns="91440" tIns="45720" rIns="91440" bIns="45720" anchor="t">
            <a:noAutofit/>
          </a:bodyPr>
          <a:lstStyle/>
          <a:p>
            <a:r>
              <a:rPr lang="en-GB" dirty="0">
                <a:solidFill>
                  <a:schemeClr val="tx1"/>
                </a:solidFill>
                <a:latin typeface="Arial"/>
                <a:cs typeface="Arial"/>
              </a:rPr>
              <a:t>Best Practice Guidance </a:t>
            </a:r>
            <a:endParaRPr lang="en-GB" dirty="0">
              <a:solidFill>
                <a:schemeClr val="tx1"/>
              </a:solidFill>
            </a:endParaRPr>
          </a:p>
        </p:txBody>
      </p:sp>
      <p:sp>
        <p:nvSpPr>
          <p:cNvPr id="3" name="TextBox 2"/>
          <p:cNvSpPr txBox="1"/>
          <p:nvPr/>
        </p:nvSpPr>
        <p:spPr>
          <a:xfrm>
            <a:off x="591511" y="2662518"/>
            <a:ext cx="10817518" cy="4985980"/>
          </a:xfrm>
          <a:prstGeom prst="rect">
            <a:avLst/>
          </a:prstGeom>
          <a:noFill/>
        </p:spPr>
        <p:txBody>
          <a:bodyPr wrap="square" lIns="91440" tIns="45720" rIns="91440" bIns="45720" rtlCol="0" anchor="t">
            <a:spAutoFit/>
          </a:bodyPr>
          <a:lstStyle/>
          <a:p>
            <a:r>
              <a:rPr lang="en-GB" sz="2000" b="1" dirty="0">
                <a:latin typeface="Arial"/>
                <a:cs typeface="Arial"/>
              </a:rPr>
              <a:t>What we're doing:</a:t>
            </a:r>
            <a:endParaRPr lang="en-US" dirty="0"/>
          </a:p>
          <a:p>
            <a:endParaRPr lang="en-GB" sz="2000" dirty="0">
              <a:latin typeface="Arial"/>
              <a:cs typeface="Arial"/>
            </a:endParaRPr>
          </a:p>
          <a:p>
            <a:pPr marL="342900" indent="-342900">
              <a:buFont typeface="Arial" panose="020B0604020202020204" pitchFamily="34" charset="0"/>
              <a:buChar char="•"/>
            </a:pPr>
            <a:r>
              <a:rPr lang="en-GB" sz="2000" dirty="0">
                <a:latin typeface="Arial"/>
                <a:cs typeface="Arial"/>
              </a:rPr>
              <a:t>Jonny supporting organisations (especially healthcare) with Volunteering Best Practice</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latin typeface="Arial"/>
                <a:cs typeface="Arial"/>
              </a:rPr>
              <a:t>Free Volunteering Best Practice Training: </a:t>
            </a:r>
            <a:r>
              <a:rPr lang="en-GB" sz="2000" dirty="0">
                <a:latin typeface="Arial"/>
                <a:cs typeface="Arial"/>
                <a:hlinkClick r:id="rId3"/>
              </a:rPr>
              <a:t>https://www.yorkcvs.org.uk/york-cvs-training-and-events/</a:t>
            </a:r>
            <a:r>
              <a:rPr lang="en-GB" sz="2000" dirty="0">
                <a:latin typeface="Arial"/>
                <a:cs typeface="Arial"/>
              </a:rPr>
              <a:t> </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latin typeface="Arial"/>
                <a:cs typeface="Arial"/>
              </a:rPr>
              <a:t>An 'Involving Volunteers Guide' for healthcare organisations</a:t>
            </a:r>
            <a:endParaRPr lang="en-GB" sz="2000" dirty="0"/>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latin typeface="Arial"/>
                <a:cs typeface="Arial"/>
              </a:rPr>
              <a:t>Free One-to-one support with any queries</a:t>
            </a:r>
            <a:endParaRPr lang="en-GB" sz="2000" dirty="0"/>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latin typeface="Arial"/>
                <a:cs typeface="Arial"/>
              </a:rPr>
              <a:t>Free Volunteer recruitment support</a:t>
            </a:r>
            <a:endParaRPr lang="en-GB" sz="2000" dirty="0"/>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endParaRPr lang="en-GB" sz="2000" dirty="0"/>
          </a:p>
          <a:p>
            <a:endParaRPr lang="en-GB" dirty="0"/>
          </a:p>
        </p:txBody>
      </p:sp>
    </p:spTree>
    <p:extLst>
      <p:ext uri="{BB962C8B-B14F-4D97-AF65-F5344CB8AC3E}">
        <p14:creationId xmlns:p14="http://schemas.microsoft.com/office/powerpoint/2010/main" val="2296399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578224" y="3045162"/>
            <a:ext cx="6178923" cy="740186"/>
          </a:xfrm>
        </p:spPr>
        <p:txBody>
          <a:bodyPr/>
          <a:lstStyle/>
          <a:p>
            <a:r>
              <a:rPr lang="en-GB" dirty="0">
                <a:solidFill>
                  <a:schemeClr val="tx1"/>
                </a:solidFill>
              </a:rPr>
              <a:t>Appropriate or Not…?</a:t>
            </a:r>
          </a:p>
        </p:txBody>
      </p:sp>
      <p:sp>
        <p:nvSpPr>
          <p:cNvPr id="3" name="Text Placeholder 1"/>
          <p:cNvSpPr>
            <a:spLocks noGrp="1"/>
          </p:cNvSpPr>
          <p:nvPr>
            <p:ph type="body" sz="quarter" idx="13"/>
          </p:nvPr>
        </p:nvSpPr>
        <p:spPr>
          <a:xfrm>
            <a:off x="525303" y="617967"/>
            <a:ext cx="7408462" cy="1439433"/>
          </a:xfrm>
        </p:spPr>
        <p:txBody>
          <a:bodyPr/>
          <a:lstStyle/>
          <a:p>
            <a:r>
              <a:rPr lang="en-GB" dirty="0">
                <a:solidFill>
                  <a:schemeClr val="tx1"/>
                </a:solidFill>
              </a:rPr>
              <a:t>Volunteers at the heart of the systems </a:t>
            </a:r>
            <a:r>
              <a:rPr lang="en-GB" dirty="0" err="1">
                <a:solidFill>
                  <a:schemeClr val="tx1"/>
                </a:solidFill>
              </a:rPr>
              <a:t>workstream</a:t>
            </a:r>
            <a:r>
              <a:rPr lang="en-GB" dirty="0">
                <a:solidFill>
                  <a:schemeClr val="tx1"/>
                </a:solidFill>
              </a:rPr>
              <a:t> </a:t>
            </a:r>
          </a:p>
          <a:p>
            <a:endParaRPr lang="en-GB" dirty="0">
              <a:solidFill>
                <a:schemeClr val="tx1"/>
              </a:solidFill>
            </a:endParaRPr>
          </a:p>
          <a:p>
            <a:endParaRPr lang="en-GB" dirty="0">
              <a:solidFill>
                <a:schemeClr val="tx1"/>
              </a:solidFill>
            </a:endParaRPr>
          </a:p>
        </p:txBody>
      </p:sp>
    </p:spTree>
    <p:extLst>
      <p:ext uri="{BB962C8B-B14F-4D97-AF65-F5344CB8AC3E}">
        <p14:creationId xmlns:p14="http://schemas.microsoft.com/office/powerpoint/2010/main" val="1341201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73221" y="1834924"/>
            <a:ext cx="10877802" cy="4303658"/>
          </a:xfrm>
        </p:spPr>
        <p:txBody>
          <a:bodyPr/>
          <a:lstStyle/>
          <a:p>
            <a:r>
              <a:rPr lang="en-GB" dirty="0">
                <a:solidFill>
                  <a:schemeClr val="tx1"/>
                </a:solidFill>
              </a:rPr>
              <a:t>Appropriate or Not…? </a:t>
            </a:r>
          </a:p>
          <a:p>
            <a:endParaRPr lang="en-GB" dirty="0">
              <a:solidFill>
                <a:schemeClr val="tx1"/>
              </a:solidFill>
            </a:endParaRPr>
          </a:p>
          <a:p>
            <a:r>
              <a:rPr lang="en-GB" dirty="0">
                <a:solidFill>
                  <a:schemeClr val="tx1"/>
                </a:solidFill>
              </a:rPr>
              <a:t>Feeding Patients</a:t>
            </a:r>
          </a:p>
          <a:p>
            <a:endParaRPr lang="en-GB" dirty="0">
              <a:solidFill>
                <a:schemeClr val="tx1"/>
              </a:solidFill>
            </a:endParaRPr>
          </a:p>
        </p:txBody>
      </p:sp>
    </p:spTree>
    <p:extLst>
      <p:ext uri="{BB962C8B-B14F-4D97-AF65-F5344CB8AC3E}">
        <p14:creationId xmlns:p14="http://schemas.microsoft.com/office/powerpoint/2010/main" val="2966032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73221" y="1834924"/>
            <a:ext cx="10877802" cy="4303658"/>
          </a:xfrm>
        </p:spPr>
        <p:txBody>
          <a:bodyPr/>
          <a:lstStyle/>
          <a:p>
            <a:r>
              <a:rPr lang="en-GB" dirty="0">
                <a:solidFill>
                  <a:schemeClr val="tx1"/>
                </a:solidFill>
              </a:rPr>
              <a:t>Appropriate or Not…? </a:t>
            </a:r>
          </a:p>
          <a:p>
            <a:endParaRPr lang="en-GB" dirty="0">
              <a:solidFill>
                <a:schemeClr val="tx1"/>
              </a:solidFill>
            </a:endParaRPr>
          </a:p>
          <a:p>
            <a:r>
              <a:rPr lang="en-GB" dirty="0">
                <a:solidFill>
                  <a:schemeClr val="tx1"/>
                </a:solidFill>
              </a:rPr>
              <a:t>Doing Laundry </a:t>
            </a:r>
          </a:p>
          <a:p>
            <a:endParaRPr lang="en-GB" dirty="0">
              <a:solidFill>
                <a:schemeClr val="tx1"/>
              </a:solidFill>
            </a:endParaRPr>
          </a:p>
        </p:txBody>
      </p:sp>
    </p:spTree>
    <p:extLst>
      <p:ext uri="{BB962C8B-B14F-4D97-AF65-F5344CB8AC3E}">
        <p14:creationId xmlns:p14="http://schemas.microsoft.com/office/powerpoint/2010/main" val="1333000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73221" y="1834924"/>
            <a:ext cx="10877802" cy="4303658"/>
          </a:xfrm>
        </p:spPr>
        <p:txBody>
          <a:bodyPr/>
          <a:lstStyle/>
          <a:p>
            <a:r>
              <a:rPr lang="en-GB" dirty="0">
                <a:solidFill>
                  <a:schemeClr val="tx1"/>
                </a:solidFill>
              </a:rPr>
              <a:t>Appropriate or Not…? </a:t>
            </a:r>
          </a:p>
          <a:p>
            <a:endParaRPr lang="en-GB" dirty="0">
              <a:solidFill>
                <a:schemeClr val="tx1"/>
              </a:solidFill>
            </a:endParaRPr>
          </a:p>
          <a:p>
            <a:r>
              <a:rPr lang="en-GB" dirty="0">
                <a:solidFill>
                  <a:schemeClr val="tx1"/>
                </a:solidFill>
              </a:rPr>
              <a:t>Making Beds </a:t>
            </a:r>
          </a:p>
          <a:p>
            <a:endParaRPr lang="en-GB" dirty="0">
              <a:solidFill>
                <a:schemeClr val="tx1"/>
              </a:solidFill>
            </a:endParaRPr>
          </a:p>
        </p:txBody>
      </p:sp>
    </p:spTree>
    <p:extLst>
      <p:ext uri="{BB962C8B-B14F-4D97-AF65-F5344CB8AC3E}">
        <p14:creationId xmlns:p14="http://schemas.microsoft.com/office/powerpoint/2010/main" val="1328708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73221" y="1834924"/>
            <a:ext cx="10877802" cy="4303658"/>
          </a:xfrm>
        </p:spPr>
        <p:txBody>
          <a:bodyPr/>
          <a:lstStyle/>
          <a:p>
            <a:r>
              <a:rPr lang="en-GB" dirty="0">
                <a:solidFill>
                  <a:schemeClr val="tx1"/>
                </a:solidFill>
              </a:rPr>
              <a:t>Appropriate or Not…? </a:t>
            </a:r>
          </a:p>
          <a:p>
            <a:endParaRPr lang="en-GB" dirty="0">
              <a:solidFill>
                <a:schemeClr val="tx1"/>
              </a:solidFill>
            </a:endParaRPr>
          </a:p>
          <a:p>
            <a:r>
              <a:rPr lang="en-GB" dirty="0">
                <a:solidFill>
                  <a:schemeClr val="tx1"/>
                </a:solidFill>
              </a:rPr>
              <a:t>Decontaminating Surfaces  </a:t>
            </a:r>
          </a:p>
          <a:p>
            <a:endParaRPr lang="en-GB" dirty="0">
              <a:solidFill>
                <a:schemeClr val="tx1"/>
              </a:solidFill>
            </a:endParaRPr>
          </a:p>
        </p:txBody>
      </p:sp>
    </p:spTree>
    <p:extLst>
      <p:ext uri="{BB962C8B-B14F-4D97-AF65-F5344CB8AC3E}">
        <p14:creationId xmlns:p14="http://schemas.microsoft.com/office/powerpoint/2010/main" val="326862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73221" y="1834924"/>
            <a:ext cx="10877802" cy="4303658"/>
          </a:xfrm>
        </p:spPr>
        <p:txBody>
          <a:bodyPr/>
          <a:lstStyle/>
          <a:p>
            <a:r>
              <a:rPr lang="en-GB" dirty="0">
                <a:solidFill>
                  <a:schemeClr val="tx1"/>
                </a:solidFill>
              </a:rPr>
              <a:t>Appropriate or Not…? </a:t>
            </a:r>
          </a:p>
          <a:p>
            <a:endParaRPr lang="en-GB" dirty="0">
              <a:solidFill>
                <a:schemeClr val="tx1"/>
              </a:solidFill>
            </a:endParaRPr>
          </a:p>
          <a:p>
            <a:r>
              <a:rPr lang="en-GB" dirty="0">
                <a:solidFill>
                  <a:schemeClr val="tx1"/>
                </a:solidFill>
              </a:rPr>
              <a:t>COVID Vaccines </a:t>
            </a:r>
          </a:p>
          <a:p>
            <a:endParaRPr lang="en-GB" dirty="0">
              <a:solidFill>
                <a:schemeClr val="tx1"/>
              </a:solidFill>
            </a:endParaRPr>
          </a:p>
        </p:txBody>
      </p:sp>
    </p:spTree>
    <p:extLst>
      <p:ext uri="{BB962C8B-B14F-4D97-AF65-F5344CB8AC3E}">
        <p14:creationId xmlns:p14="http://schemas.microsoft.com/office/powerpoint/2010/main" val="1533128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73221" y="1834924"/>
            <a:ext cx="10877802" cy="4303658"/>
          </a:xfrm>
        </p:spPr>
        <p:txBody>
          <a:bodyPr/>
          <a:lstStyle/>
          <a:p>
            <a:r>
              <a:rPr lang="en-GB" dirty="0">
                <a:solidFill>
                  <a:schemeClr val="tx1"/>
                </a:solidFill>
              </a:rPr>
              <a:t>Appropriate or Not…? </a:t>
            </a:r>
          </a:p>
          <a:p>
            <a:endParaRPr lang="en-GB" dirty="0">
              <a:solidFill>
                <a:schemeClr val="tx1"/>
              </a:solidFill>
            </a:endParaRPr>
          </a:p>
          <a:p>
            <a:r>
              <a:rPr lang="en-GB" dirty="0">
                <a:solidFill>
                  <a:schemeClr val="tx1"/>
                </a:solidFill>
              </a:rPr>
              <a:t>Toenail Cutting  </a:t>
            </a:r>
          </a:p>
          <a:p>
            <a:endParaRPr lang="en-GB" dirty="0">
              <a:solidFill>
                <a:schemeClr val="tx1"/>
              </a:solidFill>
            </a:endParaRPr>
          </a:p>
        </p:txBody>
      </p:sp>
    </p:spTree>
    <p:extLst>
      <p:ext uri="{BB962C8B-B14F-4D97-AF65-F5344CB8AC3E}">
        <p14:creationId xmlns:p14="http://schemas.microsoft.com/office/powerpoint/2010/main" val="8810938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73221" y="1834924"/>
            <a:ext cx="10877802" cy="4303658"/>
          </a:xfrm>
        </p:spPr>
        <p:txBody>
          <a:bodyPr/>
          <a:lstStyle/>
          <a:p>
            <a:r>
              <a:rPr lang="en-GB" dirty="0">
                <a:solidFill>
                  <a:schemeClr val="tx1"/>
                </a:solidFill>
              </a:rPr>
              <a:t>Appropriate or Not…? </a:t>
            </a:r>
          </a:p>
          <a:p>
            <a:endParaRPr lang="en-GB" dirty="0">
              <a:solidFill>
                <a:schemeClr val="tx1"/>
              </a:solidFill>
            </a:endParaRPr>
          </a:p>
          <a:p>
            <a:r>
              <a:rPr lang="en-GB" dirty="0">
                <a:solidFill>
                  <a:schemeClr val="tx1"/>
                </a:solidFill>
              </a:rPr>
              <a:t>Hospital Administration </a:t>
            </a:r>
          </a:p>
          <a:p>
            <a:endParaRPr lang="en-GB" dirty="0">
              <a:solidFill>
                <a:schemeClr val="tx1"/>
              </a:solidFill>
            </a:endParaRPr>
          </a:p>
        </p:txBody>
      </p:sp>
    </p:spTree>
    <p:extLst>
      <p:ext uri="{BB962C8B-B14F-4D97-AF65-F5344CB8AC3E}">
        <p14:creationId xmlns:p14="http://schemas.microsoft.com/office/powerpoint/2010/main" val="25364865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73221" y="1834924"/>
            <a:ext cx="10877802" cy="4303658"/>
          </a:xfrm>
        </p:spPr>
        <p:txBody>
          <a:bodyPr/>
          <a:lstStyle/>
          <a:p>
            <a:r>
              <a:rPr lang="en-GB" dirty="0">
                <a:solidFill>
                  <a:schemeClr val="tx1"/>
                </a:solidFill>
              </a:rPr>
              <a:t>Appropriate or Not…? </a:t>
            </a:r>
          </a:p>
          <a:p>
            <a:endParaRPr lang="en-GB" dirty="0">
              <a:solidFill>
                <a:schemeClr val="tx1"/>
              </a:solidFill>
            </a:endParaRPr>
          </a:p>
          <a:p>
            <a:r>
              <a:rPr lang="en-GB" dirty="0">
                <a:solidFill>
                  <a:schemeClr val="tx1"/>
                </a:solidFill>
              </a:rPr>
              <a:t>Personal Grooming </a:t>
            </a:r>
          </a:p>
          <a:p>
            <a:endParaRPr lang="en-GB" dirty="0">
              <a:solidFill>
                <a:schemeClr val="tx1"/>
              </a:solidFill>
            </a:endParaRPr>
          </a:p>
        </p:txBody>
      </p:sp>
    </p:spTree>
    <p:extLst>
      <p:ext uri="{BB962C8B-B14F-4D97-AF65-F5344CB8AC3E}">
        <p14:creationId xmlns:p14="http://schemas.microsoft.com/office/powerpoint/2010/main" val="28028893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73221" y="2487706"/>
            <a:ext cx="10877802" cy="2675965"/>
          </a:xfrm>
        </p:spPr>
        <p:txBody>
          <a:bodyPr/>
          <a:lstStyle/>
          <a:p>
            <a:r>
              <a:rPr lang="en-GB" dirty="0">
                <a:solidFill>
                  <a:schemeClr val="tx1"/>
                </a:solidFill>
              </a:rPr>
              <a:t>Volunteering Principles and Charter  </a:t>
            </a:r>
          </a:p>
          <a:p>
            <a:endParaRPr lang="en-GB" sz="3200" b="0" dirty="0">
              <a:solidFill>
                <a:schemeClr val="tx1"/>
              </a:solidFill>
            </a:endParaRPr>
          </a:p>
          <a:p>
            <a:r>
              <a:rPr lang="en-GB" sz="2800" b="0" dirty="0">
                <a:solidFill>
                  <a:schemeClr val="tx1"/>
                </a:solidFill>
              </a:rPr>
              <a:t>Alison </a:t>
            </a:r>
            <a:r>
              <a:rPr lang="en-GB" sz="2800" b="0" dirty="0" err="1">
                <a:solidFill>
                  <a:schemeClr val="tx1"/>
                </a:solidFill>
              </a:rPr>
              <a:t>Semmence</a:t>
            </a:r>
            <a:r>
              <a:rPr lang="en-GB" sz="2800" b="0" dirty="0">
                <a:solidFill>
                  <a:schemeClr val="tx1"/>
                </a:solidFill>
              </a:rPr>
              <a:t>, Chief Executive, York CVS </a:t>
            </a:r>
          </a:p>
        </p:txBody>
      </p:sp>
    </p:spTree>
    <p:extLst>
      <p:ext uri="{BB962C8B-B14F-4D97-AF65-F5344CB8AC3E}">
        <p14:creationId xmlns:p14="http://schemas.microsoft.com/office/powerpoint/2010/main" val="3032928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592540" y="826995"/>
            <a:ext cx="6446996" cy="1465729"/>
          </a:xfrm>
        </p:spPr>
        <p:txBody>
          <a:bodyPr/>
          <a:lstStyle/>
          <a:p>
            <a:r>
              <a:rPr lang="en-GB">
                <a:solidFill>
                  <a:schemeClr val="tx1"/>
                </a:solidFill>
              </a:rPr>
              <a:t>Volunteering Principles and Charter  </a:t>
            </a:r>
            <a:endParaRPr lang="en-GB" dirty="0">
              <a:solidFill>
                <a:schemeClr val="tx1"/>
              </a:solidFill>
            </a:endParaRPr>
          </a:p>
        </p:txBody>
      </p:sp>
      <p:sp>
        <p:nvSpPr>
          <p:cNvPr id="3" name="TextBox 2"/>
          <p:cNvSpPr txBox="1"/>
          <p:nvPr/>
        </p:nvSpPr>
        <p:spPr>
          <a:xfrm>
            <a:off x="605118" y="2662518"/>
            <a:ext cx="8014447" cy="2831544"/>
          </a:xfrm>
          <a:prstGeom prst="rect">
            <a:avLst/>
          </a:prstGeom>
          <a:noFill/>
        </p:spPr>
        <p:txBody>
          <a:bodyPr wrap="square" rtlCol="0">
            <a:spAutoFit/>
          </a:bodyPr>
          <a:lstStyle/>
          <a:p>
            <a:r>
              <a:rPr lang="en-GB" sz="2000" b="1" dirty="0"/>
              <a:t>Round table discussions:</a:t>
            </a:r>
            <a:r>
              <a:rPr lang="en-GB" sz="2000" dirty="0"/>
              <a:t> </a:t>
            </a:r>
          </a:p>
          <a:p>
            <a:endParaRPr lang="en-GB" sz="2000" dirty="0"/>
          </a:p>
          <a:p>
            <a:pPr marL="342900" indent="-342900">
              <a:buFont typeface="Arial" panose="020B0604020202020204" pitchFamily="34" charset="0"/>
              <a:buChar char="•"/>
            </a:pPr>
            <a:r>
              <a:rPr lang="en-GB" sz="2000" dirty="0"/>
              <a:t>Are there any guiding principles you don’t agree with? </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Is there anything in the legal and best practice framework you don’t agree with? </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Is anything missing? </a:t>
            </a:r>
          </a:p>
          <a:p>
            <a:endParaRPr lang="en-GB" dirty="0"/>
          </a:p>
        </p:txBody>
      </p:sp>
    </p:spTree>
    <p:extLst>
      <p:ext uri="{BB962C8B-B14F-4D97-AF65-F5344CB8AC3E}">
        <p14:creationId xmlns:p14="http://schemas.microsoft.com/office/powerpoint/2010/main" val="35167681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73221" y="1834924"/>
            <a:ext cx="10877802" cy="4303658"/>
          </a:xfrm>
        </p:spPr>
        <p:txBody>
          <a:bodyPr lIns="91440" tIns="45720" rIns="91440" bIns="45720" anchor="t">
            <a:noAutofit/>
          </a:bodyPr>
          <a:lstStyle/>
          <a:p>
            <a:r>
              <a:rPr lang="en-GB" dirty="0">
                <a:solidFill>
                  <a:schemeClr val="tx1"/>
                </a:solidFill>
              </a:rPr>
              <a:t>CLOSE</a:t>
            </a:r>
          </a:p>
          <a:p>
            <a:endParaRPr lang="en-GB" dirty="0">
              <a:solidFill>
                <a:schemeClr val="tx1"/>
              </a:solidFill>
            </a:endParaRPr>
          </a:p>
          <a:p>
            <a:r>
              <a:rPr lang="en-GB" dirty="0">
                <a:solidFill>
                  <a:schemeClr val="tx1"/>
                </a:solidFill>
                <a:latin typeface="Arial"/>
                <a:cs typeface="Arial"/>
              </a:rPr>
              <a:t>Next meeting:  </a:t>
            </a:r>
            <a:endParaRPr lang="en-GB" dirty="0">
              <a:solidFill>
                <a:schemeClr val="tx1"/>
              </a:solidFill>
            </a:endParaRPr>
          </a:p>
          <a:p>
            <a:r>
              <a:rPr lang="en-GB" b="0" dirty="0">
                <a:solidFill>
                  <a:schemeClr val="tx1"/>
                </a:solidFill>
              </a:rPr>
              <a:t>16 February, 10am – 12noon</a:t>
            </a:r>
          </a:p>
          <a:p>
            <a:r>
              <a:rPr lang="en-GB" b="0" dirty="0">
                <a:solidFill>
                  <a:schemeClr val="tx1"/>
                </a:solidFill>
                <a:latin typeface="Arial"/>
                <a:cs typeface="Arial"/>
              </a:rPr>
              <a:t>8 March, 10am - 12noon</a:t>
            </a:r>
            <a:endParaRPr lang="en-GB" b="0" dirty="0">
              <a:solidFill>
                <a:schemeClr val="tx1"/>
              </a:solidFill>
            </a:endParaRPr>
          </a:p>
          <a:p>
            <a:endParaRPr lang="en-GB" sz="6000" dirty="0">
              <a:solidFill>
                <a:schemeClr val="tx1"/>
              </a:solidFill>
            </a:endParaRPr>
          </a:p>
        </p:txBody>
      </p:sp>
    </p:spTree>
    <p:extLst>
      <p:ext uri="{BB962C8B-B14F-4D97-AF65-F5344CB8AC3E}">
        <p14:creationId xmlns:p14="http://schemas.microsoft.com/office/powerpoint/2010/main" val="25871502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D2A0BDE-A175-4A11-8E91-F9A722563A32}" vid="{8AC18460-2919-4BDB-B83B-F77B7454919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8de5033-3071-4a40-85f6-eed0e6972e1f" xsi:nil="true"/>
    <lcf76f155ced4ddcb4097134ff3c332f xmlns="4a0421a7-0e23-4752-9615-b64f9312143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C71B0678479F247B3F091D08C97F035" ma:contentTypeVersion="16" ma:contentTypeDescription="Create a new document." ma:contentTypeScope="" ma:versionID="2e49e7c4856b9a071e42ae39b1156545">
  <xsd:schema xmlns:xsd="http://www.w3.org/2001/XMLSchema" xmlns:xs="http://www.w3.org/2001/XMLSchema" xmlns:p="http://schemas.microsoft.com/office/2006/metadata/properties" xmlns:ns2="4a0421a7-0e23-4752-9615-b64f93121430" xmlns:ns3="f8de5033-3071-4a40-85f6-eed0e6972e1f" targetNamespace="http://schemas.microsoft.com/office/2006/metadata/properties" ma:root="true" ma:fieldsID="b900253f9615bc21ece732ad8d437d0b" ns2:_="" ns3:_="">
    <xsd:import namespace="4a0421a7-0e23-4752-9615-b64f93121430"/>
    <xsd:import namespace="f8de5033-3071-4a40-85f6-eed0e6972e1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0421a7-0e23-4752-9615-b64f931214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89dd9e2-4d88-4df1-adb1-c62bbaebe904"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8de5033-3071-4a40-85f6-eed0e6972e1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d46751a-29ea-401b-a0ca-fa8d6e5105eb}" ma:internalName="TaxCatchAll" ma:showField="CatchAllData" ma:web="f8de5033-3071-4a40-85f6-eed0e6972e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E3426A-BC76-4300-8206-9E44FEC99767}">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f8de5033-3071-4a40-85f6-eed0e6972e1f"/>
    <ds:schemaRef ds:uri="4a0421a7-0e23-4752-9615-b64f93121430"/>
    <ds:schemaRef ds:uri="http://www.w3.org/XML/1998/namespace"/>
    <ds:schemaRef ds:uri="http://purl.org/dc/dcmitype/"/>
  </ds:schemaRefs>
</ds:datastoreItem>
</file>

<file path=customXml/itemProps2.xml><?xml version="1.0" encoding="utf-8"?>
<ds:datastoreItem xmlns:ds="http://schemas.openxmlformats.org/officeDocument/2006/customXml" ds:itemID="{D757342F-F657-48BC-8115-C789021C857D}">
  <ds:schemaRefs>
    <ds:schemaRef ds:uri="http://schemas.microsoft.com/sharepoint/v3/contenttype/forms"/>
  </ds:schemaRefs>
</ds:datastoreItem>
</file>

<file path=customXml/itemProps3.xml><?xml version="1.0" encoding="utf-8"?>
<ds:datastoreItem xmlns:ds="http://schemas.openxmlformats.org/officeDocument/2006/customXml" ds:itemID="{E4DC0FA6-9034-40E6-82C9-103E47834F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0421a7-0e23-4752-9615-b64f93121430"/>
    <ds:schemaRef ds:uri="f8de5033-3071-4a40-85f6-eed0e6972e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standard-cyc-template-jan20</Template>
  <TotalTime>6340</TotalTime>
  <Words>1016</Words>
  <Application>Microsoft Office PowerPoint</Application>
  <PresentationFormat>Widescreen</PresentationFormat>
  <Paragraphs>270</Paragraphs>
  <Slides>26</Slides>
  <Notes>26</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26</vt:i4>
      </vt:variant>
    </vt:vector>
  </HeadingPairs>
  <TitlesOfParts>
    <vt:vector size="31" baseType="lpstr">
      <vt:lpstr>Arial</vt:lpstr>
      <vt:lpstr>Calibri</vt:lpstr>
      <vt:lpstr>Times New Roman</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City Of York Council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UK Shared Prosperity Fund</dc:title>
  <dc:creator>Brereton, Simon</dc:creator>
  <cp:lastModifiedBy>Microsoft account</cp:lastModifiedBy>
  <cp:revision>301</cp:revision>
  <dcterms:created xsi:type="dcterms:W3CDTF">2022-06-20T16:16:25Z</dcterms:created>
  <dcterms:modified xsi:type="dcterms:W3CDTF">2023-02-01T08:31:33Z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0x0101007C71B0678479F247B3F091D08C97F035</vt:lpwstr>
  </property>
  <property fmtid="{D5CDD505-2E9C-101B-9397-08002B2CF9AE}" pid="3" name="MediaServiceImageTags">
    <vt:lpwstr/>
  </property>
</Properties>
</file>